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17"/>
  </p:notesMasterIdLst>
  <p:sldIdLst>
    <p:sldId id="257" r:id="rId3"/>
    <p:sldId id="259" r:id="rId4"/>
    <p:sldId id="269" r:id="rId5"/>
    <p:sldId id="260" r:id="rId6"/>
    <p:sldId id="258" r:id="rId7"/>
    <p:sldId id="261" r:id="rId8"/>
    <p:sldId id="270" r:id="rId9"/>
    <p:sldId id="263" r:id="rId10"/>
    <p:sldId id="264" r:id="rId11"/>
    <p:sldId id="271" r:id="rId12"/>
    <p:sldId id="272" r:id="rId13"/>
    <p:sldId id="273" r:id="rId14"/>
    <p:sldId id="274"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173" autoAdjust="0"/>
  </p:normalViewPr>
  <p:slideViewPr>
    <p:cSldViewPr snapToGrid="0">
      <p:cViewPr varScale="1">
        <p:scale>
          <a:sx n="58" d="100"/>
          <a:sy n="58" d="100"/>
        </p:scale>
        <p:origin x="9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DF534-B787-4078-90F2-63A32A4040C5}" type="datetimeFigureOut">
              <a:rPr lang="en-IN" smtClean="0"/>
              <a:t>11-05-2025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75FB4-DC08-46B5-86F5-0027786AAA88}" type="slidenum">
              <a:rPr lang="en-IN" smtClean="0"/>
              <a:t>‹#›</a:t>
            </a:fld>
            <a:endParaRPr lang="en-IN"/>
          </a:p>
        </p:txBody>
      </p:sp>
    </p:spTree>
    <p:extLst>
      <p:ext uri="{BB962C8B-B14F-4D97-AF65-F5344CB8AC3E}">
        <p14:creationId xmlns:p14="http://schemas.microsoft.com/office/powerpoint/2010/main" val="1811102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D14A6-331E-B1BB-C63D-372A103E5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991F4-76CE-2918-2F4C-EC9A4A8B9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83242-DD0B-DDBF-71D9-90DC44AD330D}"/>
              </a:ext>
            </a:extLst>
          </p:cNvPr>
          <p:cNvSpPr>
            <a:spLocks noGrp="1"/>
          </p:cNvSpPr>
          <p:nvPr>
            <p:ph type="body" idx="1"/>
          </p:nvPr>
        </p:nvSpPr>
        <p:spPr/>
        <p:txBody>
          <a:bodyPr/>
          <a:lstStyle/>
          <a:p>
            <a:pPr rtl="0"/>
            <a:r>
              <a:rPr lang="en-US" dirty="0"/>
              <a:t>"Both groups worry about risks, especially data privacy—35.9% for general users, 93.8% for security-aware. General users also fear security flaws and scams, while security-aware users universally flag third-party data sharing. P17 warned, ‘Everything you do through an untrustworthy free VPN should be expected to be monitored, tracked, and sold.’ Transparency is critical: 37.2% of general users and 87.5% of security-aware users call it ‘absolutely essential.’ Figure 3 shows this shared demand for clear data practices."</a:t>
            </a:r>
          </a:p>
          <a:p>
            <a:endParaRPr lang="en-US" dirty="0"/>
          </a:p>
        </p:txBody>
      </p:sp>
      <p:sp>
        <p:nvSpPr>
          <p:cNvPr id="4" name="Slide Number Placeholder 3">
            <a:extLst>
              <a:ext uri="{FF2B5EF4-FFF2-40B4-BE49-F238E27FC236}">
                <a16:creationId xmlns:a16="http://schemas.microsoft.com/office/drawing/2014/main" id="{F9B3CA1E-6BCE-B80D-758B-5C2A3C7607A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0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8F1EE-DB74-690D-E111-778558F43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951BA-32FE-EA7F-45B5-75266884DB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6091B-AAF2-B8FB-4C55-16B98EB72B5E}"/>
              </a:ext>
            </a:extLst>
          </p:cNvPr>
          <p:cNvSpPr>
            <a:spLocks noGrp="1"/>
          </p:cNvSpPr>
          <p:nvPr>
            <p:ph type="body" idx="1"/>
          </p:nvPr>
        </p:nvSpPr>
        <p:spPr/>
        <p:txBody>
          <a:bodyPr/>
          <a:lstStyle/>
          <a:p>
            <a:pPr rtl="0"/>
            <a:r>
              <a:rPr lang="en-US" dirty="0"/>
              <a:t>"Knowledge gaps are stark. Nearly half of general users, 48.9%, are unsure about data practices, and 13% don’t know paid VPNs exist. Some, like P18, admit, ‘Not really sure what it is.’ Security-aware users, with 75% rating their VPN knowledge high, criticize data monetization. They recommend public audits, open-source code, and no-ads policies, warning of ‘a false sense of security,’ per ‘interesting-buck.’ General users echo the need for clear policies and accessible data logs, pointing to education as a solution."</a:t>
            </a:r>
          </a:p>
          <a:p>
            <a:endParaRPr lang="en-US" dirty="0"/>
          </a:p>
        </p:txBody>
      </p:sp>
      <p:sp>
        <p:nvSpPr>
          <p:cNvPr id="4" name="Slide Number Placeholder 3">
            <a:extLst>
              <a:ext uri="{FF2B5EF4-FFF2-40B4-BE49-F238E27FC236}">
                <a16:creationId xmlns:a16="http://schemas.microsoft.com/office/drawing/2014/main" id="{8CF43E28-1A82-1B99-CB9D-2E5220B1C12F}"/>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03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DFA1A-6E45-304B-2B1A-59F2354E6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98CCD-D5E2-6826-AD2D-B3B7F0FB35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8408D-A5CA-04D3-B06F-7A4E9AE01B10}"/>
              </a:ext>
            </a:extLst>
          </p:cNvPr>
          <p:cNvSpPr>
            <a:spLocks noGrp="1"/>
          </p:cNvSpPr>
          <p:nvPr>
            <p:ph type="body" idx="1"/>
          </p:nvPr>
        </p:nvSpPr>
        <p:spPr/>
        <p:txBody>
          <a:bodyPr/>
          <a:lstStyle/>
          <a:p>
            <a:pPr rtl="0"/>
            <a:r>
              <a:rPr lang="en-US" dirty="0"/>
              <a:t>"Our findings confirm the privacy paradox: free VPNs attract users with cost but erode trust with unclear data practices. General users’ limited knowledge contrasts with security-aware users’ informed critiques, yet both demand transparency—37.2% of general users and 87.5% of security-aware rate it essential. ‘Cranky-</a:t>
            </a:r>
            <a:r>
              <a:rPr lang="en-US" dirty="0" err="1"/>
              <a:t>wilbur</a:t>
            </a:r>
            <a:r>
              <a:rPr lang="en-US" dirty="0"/>
              <a:t>’ summed up the risks: ‘data collection, hidden tracking, selling user data.’ Users should compare policies and pick reputable tools. Providers need clear policies and audits, while policymakers can enforce transparency. These steps can bridge the trust gap."</a:t>
            </a:r>
          </a:p>
          <a:p>
            <a:endParaRPr lang="en-US" dirty="0"/>
          </a:p>
        </p:txBody>
      </p:sp>
      <p:sp>
        <p:nvSpPr>
          <p:cNvPr id="4" name="Slide Number Placeholder 3">
            <a:extLst>
              <a:ext uri="{FF2B5EF4-FFF2-40B4-BE49-F238E27FC236}">
                <a16:creationId xmlns:a16="http://schemas.microsoft.com/office/drawing/2014/main" id="{B0EAEF4B-79C0-9D21-9C95-C35A2F100A9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00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3E9AF-5655-1D34-66B0-37A193203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81F56-A3E0-CF4D-606D-67CA33BCF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E1309-F114-1A93-D251-D9AFFA44450D}"/>
              </a:ext>
            </a:extLst>
          </p:cNvPr>
          <p:cNvSpPr>
            <a:spLocks noGrp="1"/>
          </p:cNvSpPr>
          <p:nvPr>
            <p:ph type="body" idx="1"/>
          </p:nvPr>
        </p:nvSpPr>
        <p:spPr/>
        <p:txBody>
          <a:bodyPr/>
          <a:lstStyle/>
          <a:p>
            <a:pPr rtl="0"/>
            <a:r>
              <a:rPr lang="en-US" dirty="0"/>
              <a:t>"Key lessons emerge. For users, free VPNs aren’t free—your data is the price. Providers must prioritize transparency, audits, and no-logs policies to earn trust. Educators can close the awareness gap with VPN literacy programs. For future research, we propose developing educational campaigns, exploring privacy-respecting ad-supported VPNs, and evaluating mandatory audits’ impact on trust. Since our study skewed young, assessing older users’ trust patterns is another critical direction. These efforts can empower users and strengthen the VPN ecosystem."</a:t>
            </a:r>
          </a:p>
          <a:p>
            <a:endParaRPr lang="en-US" dirty="0"/>
          </a:p>
        </p:txBody>
      </p:sp>
      <p:sp>
        <p:nvSpPr>
          <p:cNvPr id="4" name="Slide Number Placeholder 3">
            <a:extLst>
              <a:ext uri="{FF2B5EF4-FFF2-40B4-BE49-F238E27FC236}">
                <a16:creationId xmlns:a16="http://schemas.microsoft.com/office/drawing/2014/main" id="{67F597BE-67C3-88E8-AE74-7D648FD8062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076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40A8-FC50-1BFA-49FE-F0F87DA05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12E82-BF7C-244C-47C8-E36B727E7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78214-D658-3B4D-1A4B-5A6E2458CD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leave with these takeaways: Free VPNs often sacrifice privacy for cost. Awareness gaps drive risky choices, but security-savvy users avoid free VPNs for sensitive tasks. Transparency and audits are essential for trust. Most importantly, education can empower users to make safer digital choices. Thank you!"</a:t>
            </a:r>
          </a:p>
          <a:p>
            <a:endParaRPr lang="en-US" dirty="0"/>
          </a:p>
        </p:txBody>
      </p:sp>
      <p:sp>
        <p:nvSpPr>
          <p:cNvPr id="4" name="Slide Number Placeholder 3">
            <a:extLst>
              <a:ext uri="{FF2B5EF4-FFF2-40B4-BE49-F238E27FC236}">
                <a16:creationId xmlns:a16="http://schemas.microsoft.com/office/drawing/2014/main" id="{34D8C267-7D78-6BF7-5E5C-9435C1F4766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063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this: you use a free VPN to protect your online privacy, but your data is tracked or sold. Millions choose free VPNs for security, yet many face risks like data leaks or weak encryption. This contradiction—seeking privacy but using risky tools—is the privacy paradox. Our research explores why users trust free VPNs, what drives their choices, and how we can make the VPN ecosystem safer."</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0F5-F34D-5752-0459-7FB4EEA80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96B58-9AB3-47F3-43A5-C5AB87B93C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09D82C-4B94-68D5-4488-D34C996530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set the stage. Virtual Private Networks, or VPNs, encrypt your internet traffic and hide your IP address, safeguarding you from surveillance or breaches. They’re essential for privacy. But free VPNs, despite their popularity, often monetize user data, log activities, or use outdated encryption, exposing users to risks. With growing global privacy concerns, many still choose these free options, creating a privacy paradox where convenience trumps security. Our study investigates this tension."</a:t>
            </a:r>
          </a:p>
          <a:p>
            <a:endParaRPr lang="en-US" dirty="0"/>
          </a:p>
        </p:txBody>
      </p:sp>
      <p:sp>
        <p:nvSpPr>
          <p:cNvPr id="4" name="Slide Number Placeholder 3">
            <a:extLst>
              <a:ext uri="{FF2B5EF4-FFF2-40B4-BE49-F238E27FC236}">
                <a16:creationId xmlns:a16="http://schemas.microsoft.com/office/drawing/2014/main" id="{52299BFD-A892-3686-E9FF-2B757995DE4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46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asked four key questions: How much do users trust free VPNs’ data practices? Why choose free over paid? What issues do they face? And how do they view risks? We conducted two surveys.</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in April 2025, gathered 94 general users via Reddit and LinkedIn, using 22 questions to capture usage, trust, and risks. The second, from April 11-19, surveyed 16 cybersecurity students for technical perspectives. We used statistics for quantitative data and coded open-ended responses for themes, ensuring a comprehensive analysis."</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users differ sharply. General users, mostly 18-24 with moderate tech skills, split evenly: 41.5% use free VPNs, 17% paid, and 41.5% none. They focus on browsing, streaming, or remote work but avoid sensitive tasks like banking, showing distrust. Security-aware users, with advanced skills, prefer paid VPNs or skip them, using free ones only for casual tasks, as ‘goofy-</a:t>
            </a:r>
            <a:r>
              <a:rPr lang="en-US" dirty="0" err="1"/>
              <a:t>liskov</a:t>
            </a:r>
            <a:r>
              <a:rPr lang="en-US" dirty="0"/>
              <a:t>’ called them a ‘quick solution.’ Figure 1 highlights this divide, showing knowledge drives safer choices."</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C226-8575-659C-7524-21A4AFC8F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C1418-159B-9F61-44E5-0F445BA19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ED1D6-E8B0-0A6B-D297-18599570DE1A}"/>
              </a:ext>
            </a:extLst>
          </p:cNvPr>
          <p:cNvSpPr>
            <a:spLocks noGrp="1"/>
          </p:cNvSpPr>
          <p:nvPr>
            <p:ph type="body" idx="1"/>
          </p:nvPr>
        </p:nvSpPr>
        <p:spPr/>
        <p:txBody>
          <a:bodyPr/>
          <a:lstStyle/>
          <a:p>
            <a:pPr rtl="0"/>
            <a:r>
              <a:rPr lang="en-US" dirty="0"/>
              <a:t>"Trust is a major issue. General users show low trust—30.9% give minimal trust, and only 1.1% fully trust free VPNs. Nearly half, 48.9%, are unsure about data practices, and 46.5% never read terms. Security-aware users are even more skeptical, with 37.5% rating trust at 1/5 and none above neutral. They assume data like browsing history is collected, as ‘ecstatic-</a:t>
            </a:r>
            <a:r>
              <a:rPr lang="en-US" dirty="0" err="1"/>
              <a:t>cori</a:t>
            </a:r>
            <a:r>
              <a:rPr lang="en-US" dirty="0"/>
              <a:t>’ noted. P17 summed it up: trust needs ‘a transparent privacy policy that states they don’t log, track, or sell data.’ Figure 2 shows this stark trust gap."</a:t>
            </a:r>
          </a:p>
          <a:p>
            <a:endParaRPr lang="en-US" dirty="0"/>
          </a:p>
        </p:txBody>
      </p:sp>
      <p:sp>
        <p:nvSpPr>
          <p:cNvPr id="4" name="Slide Number Placeholder 3">
            <a:extLst>
              <a:ext uri="{FF2B5EF4-FFF2-40B4-BE49-F238E27FC236}">
                <a16:creationId xmlns:a16="http://schemas.microsoft.com/office/drawing/2014/main" id="{5397F510-AD3A-4553-B95E-CD89760315D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75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choose free VPNs? General users cite cost—73.5%—and ease of access, with P15 saying it’s about ‘cost (free service).’ Some, 14.5%, don’t know paid options exist. Security-aware users use them for convenience in low-stakes tasks, per ‘goofy-</a:t>
            </a:r>
            <a:r>
              <a:rPr lang="en-US" dirty="0" err="1"/>
              <a:t>liskov</a:t>
            </a:r>
            <a:r>
              <a:rPr lang="en-US" dirty="0"/>
              <a:t>.’</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Issues persist : general users face slow speeds, disconnections, and ads, as P3 noted with ‘frequent disconnections.’ Security-aware users highlight deeper flaws like weak encryption and data logging, with 93.8% citing it as a concern.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6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072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82458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161851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647292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52185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591300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716081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248270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98731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817199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149313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401390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150749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415672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123434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352660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sp>
      <p:sp>
        <p:nvSpPr>
          <p:cNvPr id="3" name="Shape 1"/>
          <p:cNvSpPr/>
          <p:nvPr/>
        </p:nvSpPr>
        <p:spPr>
          <a:xfrm>
            <a:off x="0" y="0"/>
            <a:ext cx="12192000" cy="6858000"/>
          </a:xfrm>
          <a:prstGeom prst="rect">
            <a:avLst/>
          </a:prstGeom>
          <a:solidFill>
            <a:srgbClr val="FFFFFF">
              <a:alpha val="95000"/>
            </a:srgbClr>
          </a:solidFill>
          <a:ln/>
        </p:spPr>
      </p:sp>
    </p:spTree>
    <p:extLst>
      <p:ext uri="{BB962C8B-B14F-4D97-AF65-F5344CB8AC3E}">
        <p14:creationId xmlns:p14="http://schemas.microsoft.com/office/powerpoint/2010/main" val="2877503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64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40997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33492" y="1803499"/>
            <a:ext cx="6576590" cy="2362597"/>
          </a:xfrm>
          <a:prstGeom prst="rect">
            <a:avLst/>
          </a:prstGeom>
          <a:noFill/>
          <a:ln/>
        </p:spPr>
        <p:txBody>
          <a:bodyPr wrap="square" lIns="0" tIns="0" rIns="0" bIns="0" rtlCol="0" anchor="t"/>
          <a:lstStyle/>
          <a:p>
            <a:pPr defTabSz="761970">
              <a:lnSpc>
                <a:spcPts val="4625"/>
              </a:lnSpc>
            </a:pPr>
            <a:r>
              <a:rPr lang="en-US" sz="3200" b="1" dirty="0">
                <a:solidFill>
                  <a:srgbClr val="1B1B27"/>
                </a:solidFill>
                <a:latin typeface="Raleway" pitchFamily="34" charset="0"/>
                <a:ea typeface="Raleway" pitchFamily="34" charset="-122"/>
                <a:cs typeface="Raleway" pitchFamily="34" charset="-120"/>
              </a:rPr>
              <a:t>Beyond the Price Tag: Examining User Behavior and Trust in Free VPN Services</a:t>
            </a:r>
            <a:endParaRPr lang="en-US" sz="3200" b="1" dirty="0">
              <a:solidFill>
                <a:prstClr val="black"/>
              </a:solidFill>
              <a:latin typeface="Calibri" panose="020F0502020204030204"/>
            </a:endParaRPr>
          </a:p>
        </p:txBody>
      </p:sp>
      <p:sp>
        <p:nvSpPr>
          <p:cNvPr id="4" name="Text 1"/>
          <p:cNvSpPr/>
          <p:nvPr/>
        </p:nvSpPr>
        <p:spPr>
          <a:xfrm>
            <a:off x="5233492" y="3725633"/>
            <a:ext cx="6297018" cy="604838"/>
          </a:xfrm>
          <a:prstGeom prst="rect">
            <a:avLst/>
          </a:prstGeom>
          <a:noFill/>
          <a:ln/>
        </p:spPr>
        <p:txBody>
          <a:bodyPr wrap="square" lIns="0" tIns="0" rIns="0" bIns="0" rtlCol="0" anchor="t"/>
          <a:lstStyle/>
          <a:p>
            <a:pPr defTabSz="761970">
              <a:lnSpc>
                <a:spcPts val="2375"/>
              </a:lnSpc>
            </a:pPr>
            <a:r>
              <a:rPr lang="en-US" sz="1458" dirty="0">
                <a:solidFill>
                  <a:srgbClr val="3C3939"/>
                </a:solidFill>
                <a:latin typeface="Roboto" pitchFamily="34" charset="0"/>
                <a:ea typeface="Roboto" pitchFamily="34" charset="-122"/>
                <a:cs typeface="Roboto" pitchFamily="34" charset="-120"/>
              </a:rPr>
              <a:t>Human-centered cybersecurity research on privacy paradox in free VPN use.</a:t>
            </a:r>
          </a:p>
        </p:txBody>
      </p:sp>
      <p:sp>
        <p:nvSpPr>
          <p:cNvPr id="6" name="TextBox 5">
            <a:extLst>
              <a:ext uri="{FF2B5EF4-FFF2-40B4-BE49-F238E27FC236}">
                <a16:creationId xmlns:a16="http://schemas.microsoft.com/office/drawing/2014/main" id="{6F083A72-F872-538A-8D78-9A7F05DED96A}"/>
              </a:ext>
            </a:extLst>
          </p:cNvPr>
          <p:cNvSpPr txBox="1"/>
          <p:nvPr/>
        </p:nvSpPr>
        <p:spPr>
          <a:xfrm>
            <a:off x="5233492" y="5743905"/>
            <a:ext cx="6094428" cy="688650"/>
          </a:xfrm>
          <a:prstGeom prst="rect">
            <a:avLst/>
          </a:prstGeom>
          <a:noFill/>
        </p:spPr>
        <p:txBody>
          <a:bodyPr wrap="square">
            <a:spAutoFit/>
          </a:bodyPr>
          <a:lstStyle/>
          <a:p>
            <a:pPr defTabSz="761970">
              <a:lnSpc>
                <a:spcPts val="2375"/>
              </a:lnSpc>
            </a:pPr>
            <a:r>
              <a:rPr lang="en-US" sz="1800" dirty="0">
                <a:solidFill>
                  <a:srgbClr val="3C3939"/>
                </a:solidFill>
                <a:latin typeface="Roboto" pitchFamily="34" charset="0"/>
                <a:ea typeface="Roboto" pitchFamily="34" charset="-122"/>
                <a:cs typeface="Roboto" pitchFamily="34" charset="-120"/>
              </a:rPr>
              <a:t>Presented By -  Kurudunje Deekshith Shetty </a:t>
            </a:r>
          </a:p>
          <a:p>
            <a:pPr defTabSz="761970">
              <a:lnSpc>
                <a:spcPts val="2375"/>
              </a:lnSpc>
            </a:pPr>
            <a:r>
              <a:rPr lang="en-US" dirty="0">
                <a:solidFill>
                  <a:srgbClr val="3C3939"/>
                </a:solidFill>
                <a:latin typeface="Roboto" pitchFamily="34" charset="0"/>
                <a:ea typeface="Roboto" pitchFamily="34" charset="-122"/>
                <a:cs typeface="Roboto" pitchFamily="34" charset="-120"/>
              </a:rPr>
              <a:t>		</a:t>
            </a:r>
            <a:r>
              <a:rPr lang="en-US" sz="1800" dirty="0">
                <a:solidFill>
                  <a:srgbClr val="3C3939"/>
                </a:solidFill>
                <a:latin typeface="Roboto" pitchFamily="34" charset="0"/>
                <a:ea typeface="Roboto" pitchFamily="34" charset="-122"/>
                <a:cs typeface="Roboto" pitchFamily="34" charset="-120"/>
              </a:rPr>
              <a:t> Shitil Shetty</a:t>
            </a:r>
          </a:p>
        </p:txBody>
      </p:sp>
      <p:pic>
        <p:nvPicPr>
          <p:cNvPr id="3076" name="Picture 4">
            <a:extLst>
              <a:ext uri="{FF2B5EF4-FFF2-40B4-BE49-F238E27FC236}">
                <a16:creationId xmlns:a16="http://schemas.microsoft.com/office/drawing/2014/main" id="{F907E37E-D1E8-142A-B0E9-65623FC9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35597-F966-5245-6170-4C6F31B277A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EDDFCF5-473E-30BE-73E9-F9982BBB0956}"/>
              </a:ext>
            </a:extLst>
          </p:cNvPr>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Perceived Risks and Transparency</a:t>
            </a:r>
            <a:endParaRPr lang="en-US" sz="3708" dirty="0">
              <a:solidFill>
                <a:prstClr val="black"/>
              </a:solidFill>
              <a:latin typeface="Calibri" panose="020F0502020204030204"/>
            </a:endParaRPr>
          </a:p>
        </p:txBody>
      </p:sp>
      <p:sp>
        <p:nvSpPr>
          <p:cNvPr id="5" name="Text 2">
            <a:extLst>
              <a:ext uri="{FF2B5EF4-FFF2-40B4-BE49-F238E27FC236}">
                <a16:creationId xmlns:a16="http://schemas.microsoft.com/office/drawing/2014/main" id="{0D56FEC0-1129-1E9B-9419-67BCCA7DB974}"/>
              </a:ext>
            </a:extLst>
          </p:cNvPr>
          <p:cNvSpPr/>
          <p:nvPr/>
        </p:nvSpPr>
        <p:spPr>
          <a:xfrm>
            <a:off x="157383" y="906452"/>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Risks:</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38EBEFCC-B20E-2897-4068-900826462336}"/>
              </a:ext>
            </a:extLst>
          </p:cNvPr>
          <p:cNvSpPr/>
          <p:nvPr/>
        </p:nvSpPr>
        <p:spPr>
          <a:xfrm>
            <a:off x="413246" y="1416356"/>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General users: Data privacy (35.9%), security vulnerabilities (15.2%), scams (8.7%)</a:t>
            </a:r>
          </a:p>
          <a:p>
            <a:pPr marL="285750" indent="-285750" rtl="0">
              <a:buFont typeface="Wingdings" panose="05000000000000000000" pitchFamily="2" charset="2"/>
              <a:buChar char="Ø"/>
            </a:pPr>
            <a:r>
              <a:rPr lang="en-US" sz="1600" dirty="0"/>
              <a:t>Security-aware: Data logging (93.8%), weak encryption (68.8%), third-party data sharing (100%)</a:t>
            </a:r>
          </a:p>
          <a:p>
            <a:pPr rtl="0"/>
            <a:endParaRPr lang="en-US" sz="1600" dirty="0"/>
          </a:p>
          <a:p>
            <a:r>
              <a:rPr lang="en-US" sz="1600" b="1" i="1" dirty="0"/>
              <a:t>“Everything you do through an untrustworthy free VPN should be expected to be monitored, tracked, and sold” (P17)</a:t>
            </a:r>
          </a:p>
          <a:p>
            <a:pPr marL="285750" indent="-285750" rtl="0">
              <a:buFont typeface="Wingdings" panose="05000000000000000000" pitchFamily="2" charset="2"/>
              <a:buChar char="Ø"/>
            </a:pPr>
            <a:endParaRPr lang="en-US" sz="1600" dirty="0"/>
          </a:p>
          <a:p>
            <a:pPr marL="285750" indent="-285750">
              <a:buFont typeface="Wingdings" panose="05000000000000000000" pitchFamily="2" charset="2"/>
              <a:buChar char="Ø"/>
            </a:pPr>
            <a:endParaRPr lang="en-US" sz="1600" dirty="0"/>
          </a:p>
        </p:txBody>
      </p:sp>
      <p:sp>
        <p:nvSpPr>
          <p:cNvPr id="2" name="Text 2">
            <a:extLst>
              <a:ext uri="{FF2B5EF4-FFF2-40B4-BE49-F238E27FC236}">
                <a16:creationId xmlns:a16="http://schemas.microsoft.com/office/drawing/2014/main" id="{51D13179-4C34-50CA-3EE5-07AF9B54DA21}"/>
              </a:ext>
            </a:extLst>
          </p:cNvPr>
          <p:cNvSpPr/>
          <p:nvPr/>
        </p:nvSpPr>
        <p:spPr>
          <a:xfrm>
            <a:off x="157383" y="2660374"/>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Transparency:</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9566FB82-0FA1-E50B-7B4B-3D48ADAFBB28}"/>
              </a:ext>
            </a:extLst>
          </p:cNvPr>
          <p:cNvSpPr/>
          <p:nvPr/>
        </p:nvSpPr>
        <p:spPr>
          <a:xfrm>
            <a:off x="413246" y="3054487"/>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General users: 37.2% rate it “absolutely essential”</a:t>
            </a:r>
          </a:p>
          <a:p>
            <a:pPr marL="285750" indent="-285750" rtl="0">
              <a:buFont typeface="Wingdings" panose="05000000000000000000" pitchFamily="2" charset="2"/>
              <a:buChar char="Ø"/>
            </a:pPr>
            <a:r>
              <a:rPr lang="en-US" sz="1600" dirty="0"/>
              <a:t>Security-aware: 87.5% rate it “absolutely essential”</a:t>
            </a:r>
          </a:p>
        </p:txBody>
      </p:sp>
      <p:sp>
        <p:nvSpPr>
          <p:cNvPr id="11" name="TextBox 10">
            <a:extLst>
              <a:ext uri="{FF2B5EF4-FFF2-40B4-BE49-F238E27FC236}">
                <a16:creationId xmlns:a16="http://schemas.microsoft.com/office/drawing/2014/main" id="{B7CFFF9B-5071-E1C9-6C40-E09CB5ADAE54}"/>
              </a:ext>
            </a:extLst>
          </p:cNvPr>
          <p:cNvSpPr txBox="1"/>
          <p:nvPr/>
        </p:nvSpPr>
        <p:spPr>
          <a:xfrm>
            <a:off x="1340385" y="6015210"/>
            <a:ext cx="1872867" cy="738664"/>
          </a:xfrm>
          <a:prstGeom prst="rect">
            <a:avLst/>
          </a:prstGeom>
          <a:noFill/>
        </p:spPr>
        <p:txBody>
          <a:bodyPr wrap="square" rtlCol="0">
            <a:spAutoFit/>
          </a:bodyPr>
          <a:lstStyle/>
          <a:p>
            <a:r>
              <a:rPr lang="en-US" sz="1400" i="1" dirty="0"/>
              <a:t>Importance of transparency(Security aware)</a:t>
            </a:r>
          </a:p>
        </p:txBody>
      </p:sp>
      <p:sp>
        <p:nvSpPr>
          <p:cNvPr id="12" name="TextBox 11">
            <a:extLst>
              <a:ext uri="{FF2B5EF4-FFF2-40B4-BE49-F238E27FC236}">
                <a16:creationId xmlns:a16="http://schemas.microsoft.com/office/drawing/2014/main" id="{34053559-78E9-5CBF-89F8-53CFE97E09A8}"/>
              </a:ext>
            </a:extLst>
          </p:cNvPr>
          <p:cNvSpPr txBox="1"/>
          <p:nvPr/>
        </p:nvSpPr>
        <p:spPr>
          <a:xfrm>
            <a:off x="7590708" y="6122931"/>
            <a:ext cx="2313030" cy="523220"/>
          </a:xfrm>
          <a:prstGeom prst="rect">
            <a:avLst/>
          </a:prstGeom>
          <a:noFill/>
        </p:spPr>
        <p:txBody>
          <a:bodyPr wrap="square" rtlCol="0">
            <a:spAutoFit/>
          </a:bodyPr>
          <a:lstStyle/>
          <a:p>
            <a:r>
              <a:rPr lang="en-US" sz="1400" i="1" dirty="0"/>
              <a:t>Importance of transparency(general)</a:t>
            </a:r>
          </a:p>
        </p:txBody>
      </p:sp>
      <p:pic>
        <p:nvPicPr>
          <p:cNvPr id="8" name="Picture 7">
            <a:extLst>
              <a:ext uri="{FF2B5EF4-FFF2-40B4-BE49-F238E27FC236}">
                <a16:creationId xmlns:a16="http://schemas.microsoft.com/office/drawing/2014/main" id="{4A5D814E-D553-4325-0D5B-09739A70BC1E}"/>
              </a:ext>
            </a:extLst>
          </p:cNvPr>
          <p:cNvPicPr>
            <a:picLocks noChangeAspect="1"/>
          </p:cNvPicPr>
          <p:nvPr/>
        </p:nvPicPr>
        <p:blipFill>
          <a:blip r:embed="rId3"/>
          <a:stretch>
            <a:fillRect/>
          </a:stretch>
        </p:blipFill>
        <p:spPr>
          <a:xfrm>
            <a:off x="6262033" y="3646583"/>
            <a:ext cx="4970380" cy="2368627"/>
          </a:xfrm>
          <a:prstGeom prst="rect">
            <a:avLst/>
          </a:prstGeom>
        </p:spPr>
      </p:pic>
      <p:pic>
        <p:nvPicPr>
          <p:cNvPr id="14" name="Picture 13">
            <a:extLst>
              <a:ext uri="{FF2B5EF4-FFF2-40B4-BE49-F238E27FC236}">
                <a16:creationId xmlns:a16="http://schemas.microsoft.com/office/drawing/2014/main" id="{375DF554-F38F-1107-3062-1E1ECD19E766}"/>
              </a:ext>
            </a:extLst>
          </p:cNvPr>
          <p:cNvPicPr>
            <a:picLocks noChangeAspect="1"/>
          </p:cNvPicPr>
          <p:nvPr/>
        </p:nvPicPr>
        <p:blipFill>
          <a:blip r:embed="rId4"/>
          <a:stretch>
            <a:fillRect/>
          </a:stretch>
        </p:blipFill>
        <p:spPr>
          <a:xfrm>
            <a:off x="157383" y="3894088"/>
            <a:ext cx="6086341" cy="1966885"/>
          </a:xfrm>
          <a:prstGeom prst="rect">
            <a:avLst/>
          </a:prstGeom>
        </p:spPr>
      </p:pic>
    </p:spTree>
    <p:extLst>
      <p:ext uri="{BB962C8B-B14F-4D97-AF65-F5344CB8AC3E}">
        <p14:creationId xmlns:p14="http://schemas.microsoft.com/office/powerpoint/2010/main" val="384003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7D293-EFF3-A6D7-77D7-4E1B1A1C508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5E31AFF-CB80-32D5-22D9-1D511906C4C4}"/>
              </a:ext>
            </a:extLst>
          </p:cNvPr>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Knowledge Gaps and Recommendations</a:t>
            </a:r>
            <a:endParaRPr lang="en-US" sz="3708" dirty="0">
              <a:solidFill>
                <a:prstClr val="black"/>
              </a:solidFill>
              <a:latin typeface="Calibri" panose="020F0502020204030204"/>
            </a:endParaRPr>
          </a:p>
        </p:txBody>
      </p:sp>
      <p:sp>
        <p:nvSpPr>
          <p:cNvPr id="5" name="Text 2">
            <a:extLst>
              <a:ext uri="{FF2B5EF4-FFF2-40B4-BE49-F238E27FC236}">
                <a16:creationId xmlns:a16="http://schemas.microsoft.com/office/drawing/2014/main" id="{0DD81DC6-740D-67B7-1EC0-19D6A4594252}"/>
              </a:ext>
            </a:extLst>
          </p:cNvPr>
          <p:cNvSpPr/>
          <p:nvPr/>
        </p:nvSpPr>
        <p:spPr>
          <a:xfrm>
            <a:off x="157383" y="906452"/>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Knowledge Gaps::</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EFA5F6FE-69B5-A1C1-EAF7-E94A9F02861B}"/>
              </a:ext>
            </a:extLst>
          </p:cNvPr>
          <p:cNvSpPr/>
          <p:nvPr/>
        </p:nvSpPr>
        <p:spPr>
          <a:xfrm>
            <a:off x="413246" y="1416356"/>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General users: 48.9% unsure of data practices, 13% unaware of paid VPNs, some confused </a:t>
            </a:r>
          </a:p>
          <a:p>
            <a:pPr marL="285750" indent="-285750" rtl="0">
              <a:buFont typeface="Wingdings" panose="05000000000000000000" pitchFamily="2" charset="2"/>
              <a:buChar char="Ø"/>
            </a:pPr>
            <a:r>
              <a:rPr lang="en-US" sz="1600" dirty="0"/>
              <a:t>Security-aware: High VPN knowledge (75% at 4/5 or higher), critical of data monetization</a:t>
            </a:r>
          </a:p>
          <a:p>
            <a:pPr rtl="0"/>
            <a:endParaRPr lang="en-US" sz="1600" dirty="0"/>
          </a:p>
          <a:p>
            <a:pPr rtl="0"/>
            <a:r>
              <a:rPr lang="en-US" sz="1600" b="1" i="1" dirty="0"/>
              <a:t>“Not really sure what it is” - P18</a:t>
            </a:r>
          </a:p>
        </p:txBody>
      </p:sp>
      <p:sp>
        <p:nvSpPr>
          <p:cNvPr id="2" name="Text 2">
            <a:extLst>
              <a:ext uri="{FF2B5EF4-FFF2-40B4-BE49-F238E27FC236}">
                <a16:creationId xmlns:a16="http://schemas.microsoft.com/office/drawing/2014/main" id="{77B14D81-8A97-AF20-D64E-4C61E0A7A627}"/>
              </a:ext>
            </a:extLst>
          </p:cNvPr>
          <p:cNvSpPr/>
          <p:nvPr/>
        </p:nvSpPr>
        <p:spPr>
          <a:xfrm>
            <a:off x="157383" y="2660374"/>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Recommendations::</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81FBA5F0-EBC0-F2A5-AE62-7AF81B096545}"/>
              </a:ext>
            </a:extLst>
          </p:cNvPr>
          <p:cNvSpPr/>
          <p:nvPr/>
        </p:nvSpPr>
        <p:spPr>
          <a:xfrm>
            <a:off x="413246" y="3054487"/>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Security-aware: Public audits (75%), open-source code (68.8%), no-ads policies (50%)</a:t>
            </a:r>
          </a:p>
          <a:p>
            <a:pPr marL="285750" indent="-285750" rtl="0">
              <a:buFont typeface="Wingdings" panose="05000000000000000000" pitchFamily="2" charset="2"/>
              <a:buChar char="Ø"/>
            </a:pPr>
            <a:r>
              <a:rPr lang="en-US" sz="1600" dirty="0"/>
              <a:t>General users: Clear policies, user-accessible data logs</a:t>
            </a:r>
          </a:p>
        </p:txBody>
      </p:sp>
      <p:sp>
        <p:nvSpPr>
          <p:cNvPr id="11" name="TextBox 10">
            <a:extLst>
              <a:ext uri="{FF2B5EF4-FFF2-40B4-BE49-F238E27FC236}">
                <a16:creationId xmlns:a16="http://schemas.microsoft.com/office/drawing/2014/main" id="{F9058257-9299-4287-DE07-3E9FC8FCE2D2}"/>
              </a:ext>
            </a:extLst>
          </p:cNvPr>
          <p:cNvSpPr txBox="1"/>
          <p:nvPr/>
        </p:nvSpPr>
        <p:spPr>
          <a:xfrm>
            <a:off x="1415849" y="6127680"/>
            <a:ext cx="1872867" cy="523220"/>
          </a:xfrm>
          <a:prstGeom prst="rect">
            <a:avLst/>
          </a:prstGeom>
          <a:noFill/>
        </p:spPr>
        <p:txBody>
          <a:bodyPr wrap="square" rtlCol="0">
            <a:spAutoFit/>
          </a:bodyPr>
          <a:lstStyle/>
          <a:p>
            <a:r>
              <a:rPr lang="en-US" sz="1400" i="1" dirty="0"/>
              <a:t>Positive Reviews influence</a:t>
            </a:r>
          </a:p>
        </p:txBody>
      </p:sp>
      <p:sp>
        <p:nvSpPr>
          <p:cNvPr id="12" name="TextBox 11">
            <a:extLst>
              <a:ext uri="{FF2B5EF4-FFF2-40B4-BE49-F238E27FC236}">
                <a16:creationId xmlns:a16="http://schemas.microsoft.com/office/drawing/2014/main" id="{0EEAF1BF-5AB3-EF04-78FF-F8FC6166442A}"/>
              </a:ext>
            </a:extLst>
          </p:cNvPr>
          <p:cNvSpPr txBox="1"/>
          <p:nvPr/>
        </p:nvSpPr>
        <p:spPr>
          <a:xfrm>
            <a:off x="7746771" y="5976984"/>
            <a:ext cx="2313030" cy="523220"/>
          </a:xfrm>
          <a:prstGeom prst="rect">
            <a:avLst/>
          </a:prstGeom>
          <a:noFill/>
        </p:spPr>
        <p:txBody>
          <a:bodyPr wrap="square" rtlCol="0">
            <a:spAutoFit/>
          </a:bodyPr>
          <a:lstStyle/>
          <a:p>
            <a:r>
              <a:rPr lang="en-US" sz="1400" i="1" dirty="0"/>
              <a:t>Adoption of better, paid options with knowledge</a:t>
            </a:r>
          </a:p>
        </p:txBody>
      </p:sp>
      <p:pic>
        <p:nvPicPr>
          <p:cNvPr id="5122" name="Picture 2" descr="Forms response chart. Question title: To what extent does positive reviews about the VPN influence your decision to use it?&#10;. Number of responses: 94 responses.">
            <a:extLst>
              <a:ext uri="{FF2B5EF4-FFF2-40B4-BE49-F238E27FC236}">
                <a16:creationId xmlns:a16="http://schemas.microsoft.com/office/drawing/2014/main" id="{5C806F87-D42C-FA43-9030-3C9DBB7EA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76" t="26142" r="18854"/>
          <a:stretch/>
        </p:blipFill>
        <p:spPr bwMode="auto">
          <a:xfrm>
            <a:off x="669226" y="3823983"/>
            <a:ext cx="4825783" cy="238208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Forms response chart. Question title: If you learned a paid VPN offers better privacy, how likely are you to switch? (Scale: 1 = Not at all likely, 5 = Extremely likely ). Number of responses: 79 responses.">
            <a:extLst>
              <a:ext uri="{FF2B5EF4-FFF2-40B4-BE49-F238E27FC236}">
                <a16:creationId xmlns:a16="http://schemas.microsoft.com/office/drawing/2014/main" id="{EA60F1B5-277F-C8DB-2AD1-A16BB7D72F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89" t="25988" b="11210"/>
          <a:stretch/>
        </p:blipFill>
        <p:spPr bwMode="auto">
          <a:xfrm>
            <a:off x="5750988" y="3656988"/>
            <a:ext cx="6441011" cy="217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9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CC1FE-D96F-4059-7D10-12C673E3ACE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141BE25-14A7-BB95-B168-DB7BB60FC855}"/>
              </a:ext>
            </a:extLst>
          </p:cNvPr>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Summary and Applications</a:t>
            </a:r>
            <a:endParaRPr lang="en-US" sz="3708" dirty="0">
              <a:solidFill>
                <a:prstClr val="black"/>
              </a:solidFill>
              <a:latin typeface="Calibri" panose="020F0502020204030204"/>
            </a:endParaRPr>
          </a:p>
        </p:txBody>
      </p:sp>
      <p:sp>
        <p:nvSpPr>
          <p:cNvPr id="5" name="Text 2">
            <a:extLst>
              <a:ext uri="{FF2B5EF4-FFF2-40B4-BE49-F238E27FC236}">
                <a16:creationId xmlns:a16="http://schemas.microsoft.com/office/drawing/2014/main" id="{AE8CAB9D-D051-4688-D7C0-21B474673A2E}"/>
              </a:ext>
            </a:extLst>
          </p:cNvPr>
          <p:cNvSpPr/>
          <p:nvPr/>
        </p:nvSpPr>
        <p:spPr>
          <a:xfrm>
            <a:off x="157383" y="1219299"/>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Summary:</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859A9AAF-307D-9164-A737-B6DA9346E3D1}"/>
              </a:ext>
            </a:extLst>
          </p:cNvPr>
          <p:cNvSpPr/>
          <p:nvPr/>
        </p:nvSpPr>
        <p:spPr>
          <a:xfrm>
            <a:off x="413245" y="1840288"/>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Free VPNs draw users with cost but lose trust due to poor transparency</a:t>
            </a:r>
          </a:p>
          <a:p>
            <a:pPr marL="285750" indent="-285750" rtl="0">
              <a:buFont typeface="Wingdings" panose="05000000000000000000" pitchFamily="2" charset="2"/>
              <a:buChar char="Ø"/>
            </a:pPr>
            <a:r>
              <a:rPr lang="en-US" sz="1600" dirty="0"/>
              <a:t>General users’ low awareness vs. security-aware users’ skepticism</a:t>
            </a:r>
          </a:p>
          <a:p>
            <a:pPr marL="285750" indent="-285750" rtl="0">
              <a:buFont typeface="Wingdings" panose="05000000000000000000" pitchFamily="2" charset="2"/>
              <a:buChar char="Ø"/>
            </a:pPr>
            <a:r>
              <a:rPr lang="en-US" sz="1600" dirty="0"/>
              <a:t>Transparency is universal demand (37.2% general, 87.5% security-aware)</a:t>
            </a:r>
          </a:p>
        </p:txBody>
      </p:sp>
      <p:sp>
        <p:nvSpPr>
          <p:cNvPr id="2" name="Text 2">
            <a:extLst>
              <a:ext uri="{FF2B5EF4-FFF2-40B4-BE49-F238E27FC236}">
                <a16:creationId xmlns:a16="http://schemas.microsoft.com/office/drawing/2014/main" id="{B581D3A9-0593-7162-26BA-6A759A0CE259}"/>
              </a:ext>
            </a:extLst>
          </p:cNvPr>
          <p:cNvSpPr/>
          <p:nvPr/>
        </p:nvSpPr>
        <p:spPr>
          <a:xfrm>
            <a:off x="157383" y="3429000"/>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Applications:</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9BDE67AF-41AC-F190-0F5B-C00E58A8308E}"/>
              </a:ext>
            </a:extLst>
          </p:cNvPr>
          <p:cNvSpPr/>
          <p:nvPr/>
        </p:nvSpPr>
        <p:spPr>
          <a:xfrm>
            <a:off x="413246" y="3902352"/>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Users: Check privacy policies, choose reputable providers</a:t>
            </a:r>
          </a:p>
          <a:p>
            <a:pPr marL="285750" indent="-285750" rtl="0">
              <a:buFont typeface="Wingdings" panose="05000000000000000000" pitchFamily="2" charset="2"/>
              <a:buChar char="Ø"/>
            </a:pPr>
            <a:r>
              <a:rPr lang="en-US" sz="1600" dirty="0"/>
              <a:t>Providers: Adopt clear policies, third-party audits, open-source code</a:t>
            </a:r>
          </a:p>
          <a:p>
            <a:pPr marL="285750" indent="-285750" rtl="0">
              <a:buFont typeface="Wingdings" panose="05000000000000000000" pitchFamily="2" charset="2"/>
              <a:buChar char="Ø"/>
            </a:pPr>
            <a:r>
              <a:rPr lang="en-US" sz="1600" dirty="0"/>
              <a:t>Policymakers: Mandate transparent data disclosures </a:t>
            </a:r>
          </a:p>
        </p:txBody>
      </p:sp>
      <p:pic>
        <p:nvPicPr>
          <p:cNvPr id="7174" name="Picture 6">
            <a:extLst>
              <a:ext uri="{FF2B5EF4-FFF2-40B4-BE49-F238E27FC236}">
                <a16:creationId xmlns:a16="http://schemas.microsoft.com/office/drawing/2014/main" id="{28B8F1A2-3585-5570-EA2C-B9A4B970E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954"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010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093A-93B0-F18F-333A-A10CA8D96AB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2D6A69D-8804-C39C-F8CA-935B2B9D300E}"/>
              </a:ext>
            </a:extLst>
          </p:cNvPr>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Lessons and Future Directions</a:t>
            </a:r>
            <a:endParaRPr lang="en-US" sz="3708" dirty="0">
              <a:solidFill>
                <a:prstClr val="black"/>
              </a:solidFill>
              <a:latin typeface="Calibri" panose="020F0502020204030204"/>
            </a:endParaRPr>
          </a:p>
        </p:txBody>
      </p:sp>
      <p:sp>
        <p:nvSpPr>
          <p:cNvPr id="5" name="Text 2">
            <a:extLst>
              <a:ext uri="{FF2B5EF4-FFF2-40B4-BE49-F238E27FC236}">
                <a16:creationId xmlns:a16="http://schemas.microsoft.com/office/drawing/2014/main" id="{AB0EBA5C-2362-BB3B-2FF0-A6F2C3254177}"/>
              </a:ext>
            </a:extLst>
          </p:cNvPr>
          <p:cNvSpPr/>
          <p:nvPr/>
        </p:nvSpPr>
        <p:spPr>
          <a:xfrm>
            <a:off x="157383" y="1219299"/>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Lessons for Stakeholders:</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3CFA5BC0-D48C-129D-C8C2-09AE05BCBC02}"/>
              </a:ext>
            </a:extLst>
          </p:cNvPr>
          <p:cNvSpPr/>
          <p:nvPr/>
        </p:nvSpPr>
        <p:spPr>
          <a:xfrm>
            <a:off x="413245" y="1840288"/>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Users: Free VPNs cost data—prioritize privacy</a:t>
            </a:r>
          </a:p>
          <a:p>
            <a:pPr marL="285750" indent="-285750" rtl="0">
              <a:buFont typeface="Wingdings" panose="05000000000000000000" pitchFamily="2" charset="2"/>
              <a:buChar char="Ø"/>
            </a:pPr>
            <a:r>
              <a:rPr lang="en-US" sz="1600" dirty="0"/>
              <a:t>Providers: Transparency, audits, and no-logs policies build trust</a:t>
            </a:r>
          </a:p>
          <a:p>
            <a:pPr marL="285750" indent="-285750" rtl="0">
              <a:buFont typeface="Wingdings" panose="05000000000000000000" pitchFamily="2" charset="2"/>
              <a:buChar char="Ø"/>
            </a:pPr>
            <a:r>
              <a:rPr lang="en-US" sz="1600" dirty="0"/>
              <a:t>Educators: Address awareness gaps with VPN literacy programs</a:t>
            </a:r>
          </a:p>
        </p:txBody>
      </p:sp>
      <p:sp>
        <p:nvSpPr>
          <p:cNvPr id="2" name="Text 2">
            <a:extLst>
              <a:ext uri="{FF2B5EF4-FFF2-40B4-BE49-F238E27FC236}">
                <a16:creationId xmlns:a16="http://schemas.microsoft.com/office/drawing/2014/main" id="{DDD1F912-F42E-C34D-8E5E-8A75BCE88DC7}"/>
              </a:ext>
            </a:extLst>
          </p:cNvPr>
          <p:cNvSpPr/>
          <p:nvPr/>
        </p:nvSpPr>
        <p:spPr>
          <a:xfrm>
            <a:off x="157383" y="3429000"/>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Future Research::</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EDDBEC52-1662-6D27-B6E5-773F2937A37C}"/>
              </a:ext>
            </a:extLst>
          </p:cNvPr>
          <p:cNvSpPr/>
          <p:nvPr/>
        </p:nvSpPr>
        <p:spPr>
          <a:xfrm>
            <a:off x="413246" y="3902352"/>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Develop educational campaigns for VPN data practices</a:t>
            </a:r>
          </a:p>
          <a:p>
            <a:pPr marL="285750" indent="-285750" rtl="0">
              <a:buFont typeface="Wingdings" panose="05000000000000000000" pitchFamily="2" charset="2"/>
              <a:buChar char="Ø"/>
            </a:pPr>
            <a:r>
              <a:rPr lang="en-US" sz="1600" dirty="0"/>
              <a:t>Explore privacy-focused ad-supported VPN models</a:t>
            </a:r>
          </a:p>
          <a:p>
            <a:pPr marL="285750" indent="-285750" rtl="0">
              <a:buFont typeface="Wingdings" panose="05000000000000000000" pitchFamily="2" charset="2"/>
              <a:buChar char="Ø"/>
            </a:pPr>
            <a:r>
              <a:rPr lang="en-US" sz="1600" dirty="0"/>
              <a:t>Evaluate mandatory third-party audits’ impact on trust </a:t>
            </a:r>
          </a:p>
          <a:p>
            <a:pPr marL="285750" indent="-285750" rtl="0">
              <a:buFont typeface="Wingdings" panose="05000000000000000000" pitchFamily="2" charset="2"/>
              <a:buChar char="Ø"/>
            </a:pPr>
            <a:r>
              <a:rPr lang="en-US" sz="1600" dirty="0"/>
              <a:t>Assess older demographics’ VPN trust patterns </a:t>
            </a:r>
          </a:p>
        </p:txBody>
      </p:sp>
      <p:pic>
        <p:nvPicPr>
          <p:cNvPr id="7170" name="Picture 2">
            <a:extLst>
              <a:ext uri="{FF2B5EF4-FFF2-40B4-BE49-F238E27FC236}">
                <a16:creationId xmlns:a16="http://schemas.microsoft.com/office/drawing/2014/main" id="{9518E1C3-AA58-7F65-791E-AA22EC767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963" y="0"/>
            <a:ext cx="5469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45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4A4D-81C1-D9F8-CC86-C20F6EF14F1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E631A20-A46A-30F0-B92D-747C916B1E38}"/>
              </a:ext>
            </a:extLst>
          </p:cNvPr>
          <p:cNvSpPr/>
          <p:nvPr/>
        </p:nvSpPr>
        <p:spPr>
          <a:xfrm>
            <a:off x="209848" y="400673"/>
            <a:ext cx="5628680" cy="590649"/>
          </a:xfrm>
          <a:prstGeom prst="rect">
            <a:avLst/>
          </a:prstGeom>
          <a:noFill/>
          <a:ln/>
        </p:spPr>
        <p:txBody>
          <a:bodyPr wrap="none" lIns="0" tIns="0" rIns="0" bIns="0" rtlCol="0" anchor="t"/>
          <a:lstStyle/>
          <a:p>
            <a:pPr defTabSz="761970">
              <a:lnSpc>
                <a:spcPts val="4625"/>
              </a:lnSpc>
            </a:pPr>
            <a:r>
              <a:rPr lang="en-US" sz="3708" dirty="0">
                <a:solidFill>
                  <a:srgbClr val="1B1B27"/>
                </a:solidFill>
                <a:latin typeface="Raleway" pitchFamily="34" charset="0"/>
                <a:ea typeface="Raleway" pitchFamily="34" charset="-122"/>
                <a:cs typeface="Raleway" pitchFamily="34" charset="-120"/>
              </a:rPr>
              <a:t>Key Takeaways </a:t>
            </a:r>
            <a:endParaRPr lang="en-US" sz="3708" dirty="0">
              <a:solidFill>
                <a:prstClr val="black"/>
              </a:solidFill>
              <a:latin typeface="Calibri" panose="020F0502020204030204"/>
            </a:endParaRPr>
          </a:p>
        </p:txBody>
      </p:sp>
      <p:sp>
        <p:nvSpPr>
          <p:cNvPr id="4" name="Text 2">
            <a:extLst>
              <a:ext uri="{FF2B5EF4-FFF2-40B4-BE49-F238E27FC236}">
                <a16:creationId xmlns:a16="http://schemas.microsoft.com/office/drawing/2014/main" id="{21AF4095-4452-4124-5B58-08455B8CE1F8}"/>
              </a:ext>
            </a:extLst>
          </p:cNvPr>
          <p:cNvSpPr/>
          <p:nvPr/>
        </p:nvSpPr>
        <p:spPr>
          <a:xfrm>
            <a:off x="209848" y="1901292"/>
            <a:ext cx="11865888" cy="604838"/>
          </a:xfrm>
          <a:prstGeom prst="rect">
            <a:avLst/>
          </a:prstGeom>
          <a:noFill/>
          <a:ln/>
        </p:spPr>
        <p:txBody>
          <a:bodyPr wrap="square" lIns="0" tIns="0" rIns="0" bIns="0" rtlCol="0" anchor="t"/>
          <a:lstStyle/>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 Free ≠ Safe</a:t>
            </a:r>
          </a:p>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Most users choose free VPNs for convenience, but at the cost of privacy and transparency.</a:t>
            </a:r>
          </a:p>
          <a:p>
            <a:pPr defTabSz="761970">
              <a:lnSpc>
                <a:spcPts val="2375"/>
              </a:lnSpc>
              <a:buSzPct val="100000"/>
            </a:pPr>
            <a:br>
              <a:rPr lang="en-US" sz="1600" dirty="0">
                <a:solidFill>
                  <a:srgbClr val="3C3939"/>
                </a:solidFill>
                <a:latin typeface="Roboto" pitchFamily="34" charset="0"/>
                <a:ea typeface="Roboto" pitchFamily="34" charset="-122"/>
                <a:cs typeface="Roboto" pitchFamily="34" charset="-120"/>
              </a:rPr>
            </a:br>
            <a:r>
              <a:rPr lang="en-US" sz="1600" dirty="0">
                <a:solidFill>
                  <a:srgbClr val="3C3939"/>
                </a:solidFill>
                <a:latin typeface="Roboto" pitchFamily="34" charset="0"/>
                <a:ea typeface="Roboto" pitchFamily="34" charset="-122"/>
                <a:cs typeface="Roboto" pitchFamily="34" charset="-120"/>
              </a:rPr>
              <a:t>🧠 Awareness Gap is Real</a:t>
            </a:r>
          </a:p>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Nearly half of users don't understand how free VPNs handle data; most don't read T&amp;Cs.</a:t>
            </a:r>
          </a:p>
          <a:p>
            <a:pPr defTabSz="761970">
              <a:lnSpc>
                <a:spcPts val="2375"/>
              </a:lnSpc>
              <a:buSzPct val="100000"/>
            </a:pPr>
            <a:br>
              <a:rPr lang="en-US" sz="1600" dirty="0">
                <a:solidFill>
                  <a:srgbClr val="3C3939"/>
                </a:solidFill>
                <a:latin typeface="Roboto" pitchFamily="34" charset="0"/>
                <a:ea typeface="Roboto" pitchFamily="34" charset="-122"/>
                <a:cs typeface="Roboto" pitchFamily="34" charset="-120"/>
              </a:rPr>
            </a:br>
            <a:r>
              <a:rPr lang="en-US" sz="1600" dirty="0">
                <a:solidFill>
                  <a:srgbClr val="3C3939"/>
                </a:solidFill>
                <a:latin typeface="Roboto" pitchFamily="34" charset="0"/>
                <a:ea typeface="Roboto" pitchFamily="34" charset="-122"/>
                <a:cs typeface="Roboto" pitchFamily="34" charset="-120"/>
              </a:rPr>
              <a:t>💡 Security-Savvy Users Avoid Free VPNs</a:t>
            </a:r>
          </a:p>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Technical users overwhelmingly distrust and avoid free VPNs for sensitive tasks.</a:t>
            </a:r>
          </a:p>
          <a:p>
            <a:pPr defTabSz="761970">
              <a:lnSpc>
                <a:spcPts val="2375"/>
              </a:lnSpc>
              <a:buSzPct val="100000"/>
            </a:pPr>
            <a:br>
              <a:rPr lang="en-US" sz="1600" dirty="0">
                <a:solidFill>
                  <a:srgbClr val="3C3939"/>
                </a:solidFill>
                <a:latin typeface="Roboto" pitchFamily="34" charset="0"/>
                <a:ea typeface="Roboto" pitchFamily="34" charset="-122"/>
                <a:cs typeface="Roboto" pitchFamily="34" charset="-120"/>
              </a:rPr>
            </a:br>
            <a:r>
              <a:rPr lang="en-US" sz="1600" dirty="0">
                <a:solidFill>
                  <a:srgbClr val="3C3939"/>
                </a:solidFill>
                <a:latin typeface="Roboto" pitchFamily="34" charset="0"/>
                <a:ea typeface="Roboto" pitchFamily="34" charset="-122"/>
                <a:cs typeface="Roboto" pitchFamily="34" charset="-120"/>
              </a:rPr>
              <a:t>📊 Trust Must Be Earned</a:t>
            </a:r>
          </a:p>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Transparency, clear privacy policies, and third-party audits are key to improving user trust.</a:t>
            </a:r>
          </a:p>
          <a:p>
            <a:pPr defTabSz="761970">
              <a:lnSpc>
                <a:spcPts val="2375"/>
              </a:lnSpc>
              <a:buSzPct val="100000"/>
            </a:pPr>
            <a:br>
              <a:rPr lang="en-US" sz="1600" dirty="0">
                <a:solidFill>
                  <a:srgbClr val="3C3939"/>
                </a:solidFill>
                <a:latin typeface="Roboto" pitchFamily="34" charset="0"/>
                <a:ea typeface="Roboto" pitchFamily="34" charset="-122"/>
                <a:cs typeface="Roboto" pitchFamily="34" charset="-120"/>
              </a:rPr>
            </a:br>
            <a:r>
              <a:rPr lang="en-US" sz="1600" dirty="0">
                <a:solidFill>
                  <a:srgbClr val="3C3939"/>
                </a:solidFill>
                <a:latin typeface="Roboto" pitchFamily="34" charset="0"/>
                <a:ea typeface="Roboto" pitchFamily="34" charset="-122"/>
                <a:cs typeface="Roboto" pitchFamily="34" charset="-120"/>
              </a:rPr>
              <a:t>📣 Education is the Way Forward</a:t>
            </a:r>
          </a:p>
          <a:p>
            <a:pPr defTabSz="761970">
              <a:lnSpc>
                <a:spcPts val="2375"/>
              </a:lnSpc>
              <a:buSzPct val="100000"/>
            </a:pPr>
            <a:r>
              <a:rPr lang="en-US" sz="1600" dirty="0">
                <a:solidFill>
                  <a:srgbClr val="3C3939"/>
                </a:solidFill>
                <a:latin typeface="Roboto" pitchFamily="34" charset="0"/>
                <a:ea typeface="Roboto" pitchFamily="34" charset="-122"/>
                <a:cs typeface="Roboto" pitchFamily="34" charset="-120"/>
              </a:rPr>
              <a:t>Empowering users through awareness can lead to safer digital behaviors.</a:t>
            </a:r>
            <a:endParaRPr lang="en-US" sz="1600" dirty="0">
              <a:solidFill>
                <a:prstClr val="black"/>
              </a:solidFill>
              <a:latin typeface="Calibri" panose="020F0502020204030204"/>
            </a:endParaRPr>
          </a:p>
        </p:txBody>
      </p:sp>
      <p:sp>
        <p:nvSpPr>
          <p:cNvPr id="5" name="Text 3">
            <a:extLst>
              <a:ext uri="{FF2B5EF4-FFF2-40B4-BE49-F238E27FC236}">
                <a16:creationId xmlns:a16="http://schemas.microsoft.com/office/drawing/2014/main" id="{686C22FB-2C6D-2EE7-33AF-52991F614B7F}"/>
              </a:ext>
            </a:extLst>
          </p:cNvPr>
          <p:cNvSpPr/>
          <p:nvPr/>
        </p:nvSpPr>
        <p:spPr>
          <a:xfrm>
            <a:off x="661492" y="4202708"/>
            <a:ext cx="3315097" cy="604838"/>
          </a:xfrm>
          <a:prstGeom prst="rect">
            <a:avLst/>
          </a:prstGeom>
          <a:noFill/>
          <a:ln/>
        </p:spPr>
        <p:txBody>
          <a:bodyPr wrap="square" lIns="0" tIns="0" rIns="0" bIns="0" rtlCol="0" anchor="t"/>
          <a:lstStyle/>
          <a:p>
            <a:pPr marL="285739" indent="-285739" defTabSz="761970">
              <a:lnSpc>
                <a:spcPts val="2375"/>
              </a:lnSpc>
              <a:buSzPct val="100000"/>
              <a:buFontTx/>
              <a:buChar char="•"/>
            </a:pPr>
            <a:endParaRPr lang="en-US" sz="1458" dirty="0">
              <a:solidFill>
                <a:prstClr val="black"/>
              </a:solidFill>
              <a:latin typeface="Calibri" panose="020F0502020204030204"/>
            </a:endParaRPr>
          </a:p>
        </p:txBody>
      </p:sp>
      <p:sp>
        <p:nvSpPr>
          <p:cNvPr id="8" name="Text 6">
            <a:extLst>
              <a:ext uri="{FF2B5EF4-FFF2-40B4-BE49-F238E27FC236}">
                <a16:creationId xmlns:a16="http://schemas.microsoft.com/office/drawing/2014/main" id="{2E2CB0A6-982D-8AA9-A542-86A4F42AD034}"/>
              </a:ext>
            </a:extLst>
          </p:cNvPr>
          <p:cNvSpPr/>
          <p:nvPr/>
        </p:nvSpPr>
        <p:spPr>
          <a:xfrm>
            <a:off x="4444107" y="3900289"/>
            <a:ext cx="3315097" cy="604838"/>
          </a:xfrm>
          <a:prstGeom prst="rect">
            <a:avLst/>
          </a:prstGeom>
          <a:noFill/>
          <a:ln/>
        </p:spPr>
        <p:txBody>
          <a:bodyPr wrap="square" lIns="0" tIns="0" rIns="0" bIns="0" rtlCol="0" anchor="t"/>
          <a:lstStyle/>
          <a:p>
            <a:pPr marL="285739" indent="-285739" defTabSz="761970">
              <a:lnSpc>
                <a:spcPts val="2375"/>
              </a:lnSpc>
              <a:buSzPct val="100000"/>
              <a:buFontTx/>
              <a:buChar char="•"/>
            </a:pPr>
            <a:endParaRPr lang="en-US" sz="1458" dirty="0">
              <a:solidFill>
                <a:prstClr val="black"/>
              </a:solidFill>
              <a:latin typeface="Calibri" panose="020F0502020204030204"/>
            </a:endParaRPr>
          </a:p>
        </p:txBody>
      </p:sp>
      <p:sp>
        <p:nvSpPr>
          <p:cNvPr id="11" name="Text 9">
            <a:extLst>
              <a:ext uri="{FF2B5EF4-FFF2-40B4-BE49-F238E27FC236}">
                <a16:creationId xmlns:a16="http://schemas.microsoft.com/office/drawing/2014/main" id="{6BD7B3E2-4368-5491-16E3-41D9A9E66E96}"/>
              </a:ext>
            </a:extLst>
          </p:cNvPr>
          <p:cNvSpPr/>
          <p:nvPr/>
        </p:nvSpPr>
        <p:spPr>
          <a:xfrm>
            <a:off x="8226722" y="3900290"/>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endParaRPr lang="en-US" sz="1458" dirty="0">
              <a:solidFill>
                <a:prstClr val="black"/>
              </a:solidFill>
              <a:latin typeface="Calibri" panose="020F0502020204030204"/>
            </a:endParaRPr>
          </a:p>
        </p:txBody>
      </p:sp>
    </p:spTree>
    <p:extLst>
      <p:ext uri="{BB962C8B-B14F-4D97-AF65-F5344CB8AC3E}">
        <p14:creationId xmlns:p14="http://schemas.microsoft.com/office/powerpoint/2010/main" val="382430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233492" y="1429147"/>
            <a:ext cx="6297018" cy="1181298"/>
          </a:xfrm>
          <a:prstGeom prst="rect">
            <a:avLst/>
          </a:prstGeom>
          <a:noFill/>
          <a:ln/>
        </p:spPr>
        <p:txBody>
          <a:bodyPr wrap="square" lIns="0" tIns="0" rIns="0" bIns="0" rtlCol="0" anchor="t"/>
          <a:lstStyle/>
          <a:p>
            <a:pPr defTabSz="761970">
              <a:lnSpc>
                <a:spcPts val="4625"/>
              </a:lnSpc>
            </a:pPr>
            <a:r>
              <a:rPr lang="en-US" sz="3708" dirty="0">
                <a:solidFill>
                  <a:srgbClr val="1B1B27"/>
                </a:solidFill>
                <a:latin typeface="Raleway" pitchFamily="34" charset="0"/>
                <a:ea typeface="Raleway" pitchFamily="34" charset="-122"/>
                <a:cs typeface="Raleway" pitchFamily="34" charset="-120"/>
              </a:rPr>
              <a:t>Hook : The Privacy Paradox</a:t>
            </a:r>
            <a:endParaRPr lang="en-US" sz="3708" dirty="0">
              <a:solidFill>
                <a:prstClr val="black"/>
              </a:solidFill>
              <a:latin typeface="Calibri" panose="020F0502020204030204"/>
            </a:endParaRPr>
          </a:p>
        </p:txBody>
      </p:sp>
      <p:sp>
        <p:nvSpPr>
          <p:cNvPr id="5" name="Text 2"/>
          <p:cNvSpPr/>
          <p:nvPr/>
        </p:nvSpPr>
        <p:spPr>
          <a:xfrm>
            <a:off x="5233492" y="2958803"/>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3C3939"/>
                </a:solidFill>
                <a:latin typeface="Raleway" pitchFamily="34" charset="0"/>
                <a:ea typeface="Raleway" pitchFamily="34" charset="-122"/>
                <a:cs typeface="Raleway" pitchFamily="34" charset="-120"/>
              </a:rPr>
              <a:t>Widespread use</a:t>
            </a:r>
            <a:endParaRPr lang="en-US" sz="1833" dirty="0">
              <a:solidFill>
                <a:prstClr val="black"/>
              </a:solidFill>
              <a:latin typeface="Calibri" panose="020F0502020204030204"/>
            </a:endParaRPr>
          </a:p>
        </p:txBody>
      </p:sp>
      <p:sp>
        <p:nvSpPr>
          <p:cNvPr id="6" name="Text 3"/>
          <p:cNvSpPr/>
          <p:nvPr/>
        </p:nvSpPr>
        <p:spPr>
          <a:xfrm>
            <a:off x="5635129" y="3350847"/>
            <a:ext cx="2416175" cy="907257"/>
          </a:xfrm>
          <a:prstGeom prst="rect">
            <a:avLst/>
          </a:prstGeom>
          <a:noFill/>
          <a:ln/>
        </p:spPr>
        <p:txBody>
          <a:bodyPr wrap="square" lIns="0" tIns="0" rIns="0" bIns="0" rtlCol="0" anchor="t"/>
          <a:lstStyle/>
          <a:p>
            <a:pPr defTabSz="761970">
              <a:lnSpc>
                <a:spcPts val="2375"/>
              </a:lnSpc>
            </a:pPr>
            <a:r>
              <a:rPr lang="en-US" sz="1458" dirty="0">
                <a:solidFill>
                  <a:srgbClr val="3C3939"/>
                </a:solidFill>
                <a:latin typeface="Roboto" pitchFamily="34" charset="0"/>
                <a:ea typeface="Roboto" pitchFamily="34" charset="-122"/>
                <a:cs typeface="Roboto" pitchFamily="34" charset="-120"/>
              </a:rPr>
              <a:t>Millions use free VPNs seeking privacy and anonymity</a:t>
            </a:r>
            <a:endParaRPr lang="en-US" sz="1458" dirty="0">
              <a:solidFill>
                <a:prstClr val="black"/>
              </a:solidFill>
              <a:latin typeface="Calibri" panose="020F0502020204030204"/>
            </a:endParaRPr>
          </a:p>
        </p:txBody>
      </p:sp>
      <p:sp>
        <p:nvSpPr>
          <p:cNvPr id="8" name="Text 5"/>
          <p:cNvSpPr/>
          <p:nvPr/>
        </p:nvSpPr>
        <p:spPr>
          <a:xfrm>
            <a:off x="8765641" y="3004724"/>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3C3939"/>
                </a:solidFill>
                <a:latin typeface="Raleway" pitchFamily="34" charset="0"/>
                <a:ea typeface="Raleway" pitchFamily="34" charset="-122"/>
                <a:cs typeface="Raleway" pitchFamily="34" charset="-120"/>
              </a:rPr>
              <a:t>Hidden risks</a:t>
            </a:r>
            <a:endParaRPr lang="en-US" sz="1833" dirty="0">
              <a:solidFill>
                <a:prstClr val="black"/>
              </a:solidFill>
              <a:latin typeface="Calibri" panose="020F0502020204030204"/>
            </a:endParaRPr>
          </a:p>
        </p:txBody>
      </p:sp>
      <p:sp>
        <p:nvSpPr>
          <p:cNvPr id="9" name="Text 6"/>
          <p:cNvSpPr/>
          <p:nvPr/>
        </p:nvSpPr>
        <p:spPr>
          <a:xfrm>
            <a:off x="9114433" y="3367484"/>
            <a:ext cx="2416175" cy="604838"/>
          </a:xfrm>
          <a:prstGeom prst="rect">
            <a:avLst/>
          </a:prstGeom>
          <a:noFill/>
          <a:ln/>
        </p:spPr>
        <p:txBody>
          <a:bodyPr wrap="square" lIns="0" tIns="0" rIns="0" bIns="0" rtlCol="0" anchor="t"/>
          <a:lstStyle/>
          <a:p>
            <a:pPr defTabSz="761970">
              <a:lnSpc>
                <a:spcPts val="2375"/>
              </a:lnSpc>
            </a:pPr>
            <a:r>
              <a:rPr lang="en-US" sz="1458" dirty="0">
                <a:solidFill>
                  <a:srgbClr val="3C3939"/>
                </a:solidFill>
                <a:latin typeface="Roboto" pitchFamily="34" charset="0"/>
                <a:ea typeface="Roboto" pitchFamily="34" charset="-122"/>
                <a:cs typeface="Roboto" pitchFamily="34" charset="-120"/>
              </a:rPr>
              <a:t>Users often expose data to tracking and weak security</a:t>
            </a:r>
            <a:endParaRPr lang="en-US" sz="1458" dirty="0">
              <a:solidFill>
                <a:prstClr val="black"/>
              </a:solidFill>
              <a:latin typeface="Calibri" panose="020F0502020204030204"/>
            </a:endParaRPr>
          </a:p>
        </p:txBody>
      </p:sp>
      <p:sp>
        <p:nvSpPr>
          <p:cNvPr id="11" name="Text 8"/>
          <p:cNvSpPr/>
          <p:nvPr/>
        </p:nvSpPr>
        <p:spPr>
          <a:xfrm>
            <a:off x="5257306" y="4736505"/>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3C3939"/>
                </a:solidFill>
                <a:latin typeface="Raleway" pitchFamily="34" charset="0"/>
                <a:ea typeface="Raleway" pitchFamily="34" charset="-122"/>
                <a:cs typeface="Raleway" pitchFamily="34" charset="-120"/>
              </a:rPr>
              <a:t>Research focus</a:t>
            </a:r>
            <a:endParaRPr lang="en-US" sz="1833" dirty="0">
              <a:solidFill>
                <a:prstClr val="black"/>
              </a:solidFill>
              <a:latin typeface="Calibri" panose="020F0502020204030204"/>
            </a:endParaRPr>
          </a:p>
        </p:txBody>
      </p:sp>
      <p:sp>
        <p:nvSpPr>
          <p:cNvPr id="12" name="Text 9"/>
          <p:cNvSpPr/>
          <p:nvPr/>
        </p:nvSpPr>
        <p:spPr>
          <a:xfrm>
            <a:off x="5706354" y="5126434"/>
            <a:ext cx="5682754" cy="302419"/>
          </a:xfrm>
          <a:prstGeom prst="rect">
            <a:avLst/>
          </a:prstGeom>
          <a:noFill/>
          <a:ln/>
        </p:spPr>
        <p:txBody>
          <a:bodyPr wrap="none" lIns="0" tIns="0" rIns="0" bIns="0" rtlCol="0" anchor="t"/>
          <a:lstStyle/>
          <a:p>
            <a:pPr defTabSz="761970">
              <a:lnSpc>
                <a:spcPts val="2375"/>
              </a:lnSpc>
            </a:pPr>
            <a:r>
              <a:rPr lang="en-US" sz="1600" dirty="0"/>
              <a:t>Why do users choose free VPNs despite low trust? This paradox is our focus.</a:t>
            </a:r>
            <a:endParaRPr lang="en-US" sz="1458" dirty="0">
              <a:solidFill>
                <a:srgbClr val="3C3939"/>
              </a:solidFill>
              <a:latin typeface="Roboto" pitchFamily="34" charset="0"/>
              <a:ea typeface="Roboto" pitchFamily="34" charset="-122"/>
              <a:cs typeface="Roboto" pitchFamily="34" charset="-120"/>
            </a:endParaRPr>
          </a:p>
          <a:p>
            <a:pPr defTabSz="761970">
              <a:lnSpc>
                <a:spcPts val="2375"/>
              </a:lnSpc>
            </a:pPr>
            <a:r>
              <a:rPr lang="en-US" sz="1458" dirty="0">
                <a:solidFill>
                  <a:srgbClr val="3C3939"/>
                </a:solidFill>
                <a:latin typeface="Roboto" pitchFamily="34" charset="0"/>
                <a:ea typeface="Roboto" pitchFamily="34" charset="-122"/>
                <a:cs typeface="Roboto" pitchFamily="34" charset="-120"/>
              </a:rPr>
              <a:t>Investigating gap between trust and real privacy risks</a:t>
            </a:r>
          </a:p>
          <a:p>
            <a:pPr defTabSz="761970">
              <a:lnSpc>
                <a:spcPts val="2375"/>
              </a:lnSpc>
            </a:pPr>
            <a:r>
              <a:rPr lang="en-US" sz="1600" dirty="0"/>
              <a:t>Our study uncovers trust dynamics, usage patterns, and risks in free VPNs.</a:t>
            </a:r>
          </a:p>
          <a:p>
            <a:pPr defTabSz="761970">
              <a:lnSpc>
                <a:spcPts val="2375"/>
              </a:lnSpc>
            </a:pPr>
            <a:endParaRPr lang="en-US" sz="1458" dirty="0">
              <a:solidFill>
                <a:prstClr val="black"/>
              </a:solidFill>
              <a:latin typeface="Calibri" panose="020F0502020204030204"/>
            </a:endParaRPr>
          </a:p>
        </p:txBody>
      </p:sp>
      <p:pic>
        <p:nvPicPr>
          <p:cNvPr id="1032" name="Picture 8" descr="Generated image">
            <a:extLst>
              <a:ext uri="{FF2B5EF4-FFF2-40B4-BE49-F238E27FC236}">
                <a16:creationId xmlns:a16="http://schemas.microsoft.com/office/drawing/2014/main" id="{142E5C9E-76B0-A0CE-2620-4C94281F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82A5-3AF3-91F9-C6D7-CF3C8BEBCEE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2512DF3-0F7F-5F0F-AC60-D8FCF0518D59}"/>
              </a:ext>
            </a:extLst>
          </p:cNvPr>
          <p:cNvPicPr>
            <a:picLocks noChangeAspect="1"/>
          </p:cNvPicPr>
          <p:nvPr/>
        </p:nvPicPr>
        <p:blipFill>
          <a:blip r:embed="rId3"/>
          <a:stretch>
            <a:fillRect/>
          </a:stretch>
        </p:blipFill>
        <p:spPr>
          <a:xfrm>
            <a:off x="-50" y="0"/>
            <a:ext cx="12192000" cy="2362696"/>
          </a:xfrm>
          <a:prstGeom prst="rect">
            <a:avLst/>
          </a:prstGeom>
        </p:spPr>
      </p:pic>
      <p:sp>
        <p:nvSpPr>
          <p:cNvPr id="3" name="Text 0">
            <a:extLst>
              <a:ext uri="{FF2B5EF4-FFF2-40B4-BE49-F238E27FC236}">
                <a16:creationId xmlns:a16="http://schemas.microsoft.com/office/drawing/2014/main" id="{9F8A991B-BD3C-BB95-26BF-577A09D635F1}"/>
              </a:ext>
            </a:extLst>
          </p:cNvPr>
          <p:cNvSpPr/>
          <p:nvPr/>
        </p:nvSpPr>
        <p:spPr>
          <a:xfrm>
            <a:off x="661492" y="3471169"/>
            <a:ext cx="5763319"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VPN Privacy Background</a:t>
            </a:r>
            <a:endParaRPr lang="en-US" sz="3708" dirty="0">
              <a:solidFill>
                <a:prstClr val="black"/>
              </a:solidFill>
              <a:latin typeface="Calibri" panose="020F0502020204030204"/>
            </a:endParaRPr>
          </a:p>
        </p:txBody>
      </p:sp>
      <p:sp>
        <p:nvSpPr>
          <p:cNvPr id="4" name="Shape 1">
            <a:extLst>
              <a:ext uri="{FF2B5EF4-FFF2-40B4-BE49-F238E27FC236}">
                <a16:creationId xmlns:a16="http://schemas.microsoft.com/office/drawing/2014/main" id="{7EB37D99-6C52-FE44-48F2-8C57C26D425B}"/>
              </a:ext>
            </a:extLst>
          </p:cNvPr>
          <p:cNvSpPr/>
          <p:nvPr/>
        </p:nvSpPr>
        <p:spPr>
          <a:xfrm>
            <a:off x="661492" y="4345285"/>
            <a:ext cx="3496965" cy="1404243"/>
          </a:xfrm>
          <a:prstGeom prst="roundRect">
            <a:avLst>
              <a:gd name="adj" fmla="val 5654"/>
            </a:avLst>
          </a:prstGeom>
          <a:solidFill>
            <a:srgbClr val="E2E4E9"/>
          </a:solidFill>
          <a:ln w="7620">
            <a:solidFill>
              <a:srgbClr val="C8CACF"/>
            </a:solidFill>
            <a:prstDash val="solid"/>
          </a:ln>
        </p:spPr>
        <p:txBody>
          <a:bodyPr/>
          <a:lstStyle/>
          <a:p>
            <a:endParaRPr lang="en-US"/>
          </a:p>
        </p:txBody>
      </p:sp>
      <p:sp>
        <p:nvSpPr>
          <p:cNvPr id="5" name="Text 2">
            <a:extLst>
              <a:ext uri="{FF2B5EF4-FFF2-40B4-BE49-F238E27FC236}">
                <a16:creationId xmlns:a16="http://schemas.microsoft.com/office/drawing/2014/main" id="{74D269CD-7974-DECC-ECE9-56E4F4A41229}"/>
              </a:ext>
            </a:extLst>
          </p:cNvPr>
          <p:cNvSpPr/>
          <p:nvPr/>
        </p:nvSpPr>
        <p:spPr>
          <a:xfrm>
            <a:off x="856854" y="4540647"/>
            <a:ext cx="2362696" cy="295275"/>
          </a:xfrm>
          <a:prstGeom prst="rect">
            <a:avLst/>
          </a:prstGeom>
          <a:noFill/>
          <a:ln/>
        </p:spPr>
        <p:txBody>
          <a:bodyPr wrap="none" lIns="0" tIns="0" rIns="0" bIns="0" rtlCol="0" anchor="t"/>
          <a:lstStyle/>
          <a:p>
            <a:pPr defTabSz="761970">
              <a:lnSpc>
                <a:spcPts val="2292"/>
              </a:lnSpc>
            </a:pPr>
            <a:r>
              <a:rPr lang="en-US" sz="1833" dirty="0">
                <a:solidFill>
                  <a:srgbClr val="52586B"/>
                </a:solidFill>
                <a:latin typeface="Mona Sans Semi Bold" pitchFamily="34" charset="0"/>
                <a:ea typeface="Mona Sans Semi Bold" pitchFamily="34" charset="-122"/>
                <a:cs typeface="Mona Sans Semi Bold" pitchFamily="34" charset="-120"/>
              </a:rPr>
              <a:t>VPN Basics</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D42C9AF5-8AF5-19A1-FBB6-675E8CAEBAFB}"/>
              </a:ext>
            </a:extLst>
          </p:cNvPr>
          <p:cNvSpPr/>
          <p:nvPr/>
        </p:nvSpPr>
        <p:spPr>
          <a:xfrm>
            <a:off x="856853" y="4949329"/>
            <a:ext cx="3106242" cy="604838"/>
          </a:xfrm>
          <a:prstGeom prst="rect">
            <a:avLst/>
          </a:prstGeom>
          <a:noFill/>
          <a:ln/>
        </p:spPr>
        <p:txBody>
          <a:bodyPr wrap="square" lIns="0" tIns="0" rIns="0" bIns="0" rtlCol="0" anchor="t"/>
          <a:lstStyle/>
          <a:p>
            <a:pPr defTabSz="761970">
              <a:lnSpc>
                <a:spcPts val="2375"/>
              </a:lnSpc>
            </a:pPr>
            <a:r>
              <a:rPr lang="en-US" sz="1458" dirty="0">
                <a:solidFill>
                  <a:srgbClr val="52586B"/>
                </a:solidFill>
                <a:latin typeface="Funnel Sans" pitchFamily="34" charset="0"/>
                <a:ea typeface="Funnel Sans" pitchFamily="34" charset="-122"/>
                <a:cs typeface="Funnel Sans" pitchFamily="34" charset="-120"/>
              </a:rPr>
              <a:t>Encrypts traffic to protect user data and privacy.</a:t>
            </a:r>
            <a:endParaRPr lang="en-US" sz="1458" dirty="0">
              <a:solidFill>
                <a:prstClr val="black"/>
              </a:solidFill>
              <a:latin typeface="Calibri" panose="020F0502020204030204"/>
            </a:endParaRPr>
          </a:p>
        </p:txBody>
      </p:sp>
      <p:sp>
        <p:nvSpPr>
          <p:cNvPr id="7" name="Shape 4">
            <a:extLst>
              <a:ext uri="{FF2B5EF4-FFF2-40B4-BE49-F238E27FC236}">
                <a16:creationId xmlns:a16="http://schemas.microsoft.com/office/drawing/2014/main" id="{14480E02-6BB7-2A1B-930A-B237C54E06FA}"/>
              </a:ext>
            </a:extLst>
          </p:cNvPr>
          <p:cNvSpPr/>
          <p:nvPr/>
        </p:nvSpPr>
        <p:spPr>
          <a:xfrm>
            <a:off x="4347468" y="4345285"/>
            <a:ext cx="3496965" cy="1404243"/>
          </a:xfrm>
          <a:prstGeom prst="roundRect">
            <a:avLst>
              <a:gd name="adj" fmla="val 5654"/>
            </a:avLst>
          </a:prstGeom>
          <a:solidFill>
            <a:srgbClr val="E2E4E9"/>
          </a:solidFill>
          <a:ln w="7620">
            <a:solidFill>
              <a:srgbClr val="C8CACF"/>
            </a:solidFill>
            <a:prstDash val="solid"/>
          </a:ln>
        </p:spPr>
        <p:txBody>
          <a:bodyPr/>
          <a:lstStyle/>
          <a:p>
            <a:endParaRPr lang="en-US"/>
          </a:p>
        </p:txBody>
      </p:sp>
      <p:sp>
        <p:nvSpPr>
          <p:cNvPr id="8" name="Text 5">
            <a:extLst>
              <a:ext uri="{FF2B5EF4-FFF2-40B4-BE49-F238E27FC236}">
                <a16:creationId xmlns:a16="http://schemas.microsoft.com/office/drawing/2014/main" id="{407532A7-A95F-7DA2-ED08-84DB8B3BC370}"/>
              </a:ext>
            </a:extLst>
          </p:cNvPr>
          <p:cNvSpPr/>
          <p:nvPr/>
        </p:nvSpPr>
        <p:spPr>
          <a:xfrm>
            <a:off x="4542830" y="4540647"/>
            <a:ext cx="2362696" cy="295275"/>
          </a:xfrm>
          <a:prstGeom prst="rect">
            <a:avLst/>
          </a:prstGeom>
          <a:noFill/>
          <a:ln/>
        </p:spPr>
        <p:txBody>
          <a:bodyPr wrap="none" lIns="0" tIns="0" rIns="0" bIns="0" rtlCol="0" anchor="t"/>
          <a:lstStyle/>
          <a:p>
            <a:pPr defTabSz="761970">
              <a:lnSpc>
                <a:spcPts val="2292"/>
              </a:lnSpc>
            </a:pPr>
            <a:r>
              <a:rPr lang="en-US" sz="1833" dirty="0">
                <a:solidFill>
                  <a:srgbClr val="52586B"/>
                </a:solidFill>
                <a:latin typeface="Mona Sans Semi Bold" pitchFamily="34" charset="0"/>
                <a:ea typeface="Mona Sans Semi Bold" pitchFamily="34" charset="-122"/>
                <a:cs typeface="Mona Sans Semi Bold" pitchFamily="34" charset="-120"/>
              </a:rPr>
              <a:t>Free VPN Risks</a:t>
            </a:r>
            <a:endParaRPr lang="en-US" sz="1833" dirty="0">
              <a:solidFill>
                <a:prstClr val="black"/>
              </a:solidFill>
              <a:latin typeface="Calibri" panose="020F0502020204030204"/>
            </a:endParaRPr>
          </a:p>
        </p:txBody>
      </p:sp>
      <p:sp>
        <p:nvSpPr>
          <p:cNvPr id="9" name="Text 6">
            <a:extLst>
              <a:ext uri="{FF2B5EF4-FFF2-40B4-BE49-F238E27FC236}">
                <a16:creationId xmlns:a16="http://schemas.microsoft.com/office/drawing/2014/main" id="{AA12687F-37CB-6345-0402-B76CC4DA2A99}"/>
              </a:ext>
            </a:extLst>
          </p:cNvPr>
          <p:cNvSpPr/>
          <p:nvPr/>
        </p:nvSpPr>
        <p:spPr>
          <a:xfrm>
            <a:off x="4542830" y="4949329"/>
            <a:ext cx="3106242" cy="604838"/>
          </a:xfrm>
          <a:prstGeom prst="rect">
            <a:avLst/>
          </a:prstGeom>
          <a:noFill/>
          <a:ln/>
        </p:spPr>
        <p:txBody>
          <a:bodyPr wrap="square" lIns="0" tIns="0" rIns="0" bIns="0" rtlCol="0" anchor="t"/>
          <a:lstStyle/>
          <a:p>
            <a:pPr defTabSz="761970">
              <a:lnSpc>
                <a:spcPts val="2375"/>
              </a:lnSpc>
            </a:pPr>
            <a:r>
              <a:rPr lang="en-US" sz="1458" dirty="0">
                <a:solidFill>
                  <a:srgbClr val="52586B"/>
                </a:solidFill>
                <a:latin typeface="Funnel Sans" pitchFamily="34" charset="0"/>
                <a:ea typeface="Funnel Sans" pitchFamily="34" charset="-122"/>
                <a:cs typeface="Funnel Sans" pitchFamily="34" charset="-120"/>
              </a:rPr>
              <a:t>Often log activities, display ads, or inject malware.</a:t>
            </a:r>
            <a:endParaRPr lang="en-US" sz="1458" dirty="0">
              <a:solidFill>
                <a:prstClr val="black"/>
              </a:solidFill>
              <a:latin typeface="Calibri" panose="020F0502020204030204"/>
            </a:endParaRPr>
          </a:p>
        </p:txBody>
      </p:sp>
      <p:sp>
        <p:nvSpPr>
          <p:cNvPr id="10" name="Shape 7">
            <a:extLst>
              <a:ext uri="{FF2B5EF4-FFF2-40B4-BE49-F238E27FC236}">
                <a16:creationId xmlns:a16="http://schemas.microsoft.com/office/drawing/2014/main" id="{E506956C-8C93-4110-E807-7535D1F62A5F}"/>
              </a:ext>
            </a:extLst>
          </p:cNvPr>
          <p:cNvSpPr/>
          <p:nvPr/>
        </p:nvSpPr>
        <p:spPr>
          <a:xfrm>
            <a:off x="8033444" y="4345285"/>
            <a:ext cx="3496965" cy="1404243"/>
          </a:xfrm>
          <a:prstGeom prst="roundRect">
            <a:avLst>
              <a:gd name="adj" fmla="val 5654"/>
            </a:avLst>
          </a:prstGeom>
          <a:solidFill>
            <a:srgbClr val="E2E4E9"/>
          </a:solidFill>
          <a:ln w="7620">
            <a:solidFill>
              <a:srgbClr val="C8CACF"/>
            </a:solidFill>
            <a:prstDash val="solid"/>
          </a:ln>
        </p:spPr>
        <p:txBody>
          <a:bodyPr/>
          <a:lstStyle/>
          <a:p>
            <a:endParaRPr lang="en-US"/>
          </a:p>
        </p:txBody>
      </p:sp>
      <p:sp>
        <p:nvSpPr>
          <p:cNvPr id="11" name="Text 8">
            <a:extLst>
              <a:ext uri="{FF2B5EF4-FFF2-40B4-BE49-F238E27FC236}">
                <a16:creationId xmlns:a16="http://schemas.microsoft.com/office/drawing/2014/main" id="{D2D2A7C3-9A28-F9E6-E6B1-03792487E583}"/>
              </a:ext>
            </a:extLst>
          </p:cNvPr>
          <p:cNvSpPr/>
          <p:nvPr/>
        </p:nvSpPr>
        <p:spPr>
          <a:xfrm>
            <a:off x="8228807" y="4540647"/>
            <a:ext cx="2362696" cy="295275"/>
          </a:xfrm>
          <a:prstGeom prst="rect">
            <a:avLst/>
          </a:prstGeom>
          <a:noFill/>
          <a:ln/>
        </p:spPr>
        <p:txBody>
          <a:bodyPr wrap="none" lIns="0" tIns="0" rIns="0" bIns="0" rtlCol="0" anchor="t"/>
          <a:lstStyle/>
          <a:p>
            <a:pPr defTabSz="761970">
              <a:lnSpc>
                <a:spcPts val="2292"/>
              </a:lnSpc>
            </a:pPr>
            <a:r>
              <a:rPr lang="en-US" sz="1833" dirty="0">
                <a:solidFill>
                  <a:srgbClr val="52586B"/>
                </a:solidFill>
                <a:latin typeface="Mona Sans Semi Bold" pitchFamily="34" charset="0"/>
                <a:ea typeface="Mona Sans Semi Bold" pitchFamily="34" charset="-122"/>
                <a:cs typeface="Mona Sans Semi Bold" pitchFamily="34" charset="-120"/>
              </a:rPr>
              <a:t>User Preferences</a:t>
            </a:r>
            <a:endParaRPr lang="en-US" sz="1833" dirty="0">
              <a:solidFill>
                <a:prstClr val="black"/>
              </a:solidFill>
              <a:latin typeface="Calibri" panose="020F0502020204030204"/>
            </a:endParaRPr>
          </a:p>
        </p:txBody>
      </p:sp>
      <p:sp>
        <p:nvSpPr>
          <p:cNvPr id="12" name="Text 9">
            <a:extLst>
              <a:ext uri="{FF2B5EF4-FFF2-40B4-BE49-F238E27FC236}">
                <a16:creationId xmlns:a16="http://schemas.microsoft.com/office/drawing/2014/main" id="{0C6BB7B5-1012-5E9C-DA70-805F31D62193}"/>
              </a:ext>
            </a:extLst>
          </p:cNvPr>
          <p:cNvSpPr/>
          <p:nvPr/>
        </p:nvSpPr>
        <p:spPr>
          <a:xfrm>
            <a:off x="8228807" y="4949329"/>
            <a:ext cx="3106242" cy="604838"/>
          </a:xfrm>
          <a:prstGeom prst="rect">
            <a:avLst/>
          </a:prstGeom>
          <a:noFill/>
          <a:ln/>
        </p:spPr>
        <p:txBody>
          <a:bodyPr wrap="square" lIns="0" tIns="0" rIns="0" bIns="0" rtlCol="0" anchor="t"/>
          <a:lstStyle/>
          <a:p>
            <a:pPr defTabSz="761970">
              <a:lnSpc>
                <a:spcPts val="2375"/>
              </a:lnSpc>
            </a:pPr>
            <a:r>
              <a:rPr lang="en-US" sz="1458" dirty="0">
                <a:solidFill>
                  <a:srgbClr val="52586B"/>
                </a:solidFill>
                <a:latin typeface="Funnel Sans" pitchFamily="34" charset="0"/>
                <a:ea typeface="Funnel Sans" pitchFamily="34" charset="-122"/>
                <a:cs typeface="Funnel Sans" pitchFamily="34" charset="-120"/>
              </a:rPr>
              <a:t>Privacy valued, but convenience often drives choices.</a:t>
            </a:r>
            <a:endParaRPr lang="en-US" sz="1458" dirty="0">
              <a:solidFill>
                <a:prstClr val="black"/>
              </a:solidFill>
              <a:latin typeface="Calibri" panose="020F0502020204030204"/>
            </a:endParaRPr>
          </a:p>
        </p:txBody>
      </p:sp>
    </p:spTree>
    <p:extLst>
      <p:ext uri="{BB962C8B-B14F-4D97-AF65-F5344CB8AC3E}">
        <p14:creationId xmlns:p14="http://schemas.microsoft.com/office/powerpoint/2010/main" val="539276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507255" y="1379864"/>
            <a:ext cx="4935077" cy="4690430"/>
          </a:xfrm>
          <a:prstGeom prst="rect">
            <a:avLst/>
          </a:prstGeom>
          <a:noFill/>
          <a:ln/>
        </p:spPr>
        <p:txBody>
          <a:bodyPr wrap="square" lIns="0" tIns="0" rIns="0" bIns="0" rtlCol="0" anchor="t"/>
          <a:lstStyle/>
          <a:p>
            <a:pPr rtl="0">
              <a:buFont typeface="Arial" panose="020B0604020202020204" pitchFamily="34" charset="0"/>
              <a:buChar char="•"/>
            </a:pPr>
            <a:endParaRPr lang="en-US" sz="1600" dirty="0"/>
          </a:p>
          <a:p>
            <a:pPr rtl="0"/>
            <a:endParaRPr lang="en-US" dirty="0"/>
          </a:p>
          <a:p>
            <a:pPr rtl="0"/>
            <a:endParaRPr lang="en-US" sz="1600" dirty="0"/>
          </a:p>
          <a:p>
            <a:pPr marL="285750" indent="-285750" rtl="0">
              <a:buFont typeface="Wingdings" panose="05000000000000000000" pitchFamily="2" charset="2"/>
              <a:buChar char="Ø"/>
            </a:pPr>
            <a:endParaRPr lang="en-US" sz="1600" dirty="0"/>
          </a:p>
          <a:p>
            <a:pPr marL="285750" indent="-285750" rtl="0">
              <a:buFont typeface="Wingdings" panose="05000000000000000000" pitchFamily="2" charset="2"/>
              <a:buChar char="Ø"/>
            </a:pPr>
            <a:r>
              <a:rPr lang="en-US" dirty="0"/>
              <a:t>How much do users understand and trust free VPN data practices?</a:t>
            </a:r>
          </a:p>
          <a:p>
            <a:pPr marL="285750" indent="-285750" rtl="0">
              <a:buFont typeface="Wingdings" panose="05000000000000000000" pitchFamily="2" charset="2"/>
              <a:buChar char="Ø"/>
            </a:pPr>
            <a:endParaRPr lang="en-US" dirty="0"/>
          </a:p>
          <a:p>
            <a:pPr marL="285750" indent="-285750" rtl="0">
              <a:buFont typeface="Wingdings" panose="05000000000000000000" pitchFamily="2" charset="2"/>
              <a:buChar char="Ø"/>
            </a:pPr>
            <a:r>
              <a:rPr lang="en-US" dirty="0"/>
              <a:t>Why choose free over paid VPNs?</a:t>
            </a:r>
          </a:p>
          <a:p>
            <a:pPr marL="285750" indent="-285750" rtl="0">
              <a:buFont typeface="Wingdings" panose="05000000000000000000" pitchFamily="2" charset="2"/>
              <a:buChar char="Ø"/>
            </a:pPr>
            <a:endParaRPr lang="en-US" dirty="0"/>
          </a:p>
          <a:p>
            <a:pPr marL="285750" indent="-285750" rtl="0">
              <a:buFont typeface="Wingdings" panose="05000000000000000000" pitchFamily="2" charset="2"/>
              <a:buChar char="Ø"/>
            </a:pPr>
            <a:r>
              <a:rPr lang="en-US" dirty="0"/>
              <a:t>What issues do users encounter?</a:t>
            </a:r>
          </a:p>
          <a:p>
            <a:pPr marL="285750" indent="-285750" rtl="0">
              <a:buFont typeface="Wingdings" panose="05000000000000000000" pitchFamily="2" charset="2"/>
              <a:buChar char="Ø"/>
            </a:pPr>
            <a:endParaRPr lang="en-US" dirty="0"/>
          </a:p>
          <a:p>
            <a:pPr marL="285750" indent="-285750" rtl="0">
              <a:buFont typeface="Wingdings" panose="05000000000000000000" pitchFamily="2" charset="2"/>
              <a:buChar char="Ø"/>
            </a:pPr>
            <a:r>
              <a:rPr lang="en-US" dirty="0"/>
              <a:t>What risks do users perceive, and how important is privacy?</a:t>
            </a:r>
          </a:p>
        </p:txBody>
      </p:sp>
      <p:sp>
        <p:nvSpPr>
          <p:cNvPr id="8" name="Text 5"/>
          <p:cNvSpPr/>
          <p:nvPr/>
        </p:nvSpPr>
        <p:spPr>
          <a:xfrm>
            <a:off x="4542830" y="4540647"/>
            <a:ext cx="2362696" cy="295275"/>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sp>
        <p:nvSpPr>
          <p:cNvPr id="11" name="Text 8"/>
          <p:cNvSpPr/>
          <p:nvPr/>
        </p:nvSpPr>
        <p:spPr>
          <a:xfrm>
            <a:off x="8228807" y="4540647"/>
            <a:ext cx="2362696" cy="295275"/>
          </a:xfrm>
          <a:prstGeom prst="rect">
            <a:avLst/>
          </a:prstGeom>
          <a:noFill/>
          <a:ln/>
        </p:spPr>
        <p:txBody>
          <a:bodyPr wrap="none" lIns="0" tIns="0" rIns="0" bIns="0" rtlCol="0" anchor="t"/>
          <a:lstStyle/>
          <a:p>
            <a:pPr defTabSz="761970">
              <a:lnSpc>
                <a:spcPts val="2292"/>
              </a:lnSpc>
            </a:pPr>
            <a:endParaRPr lang="en-US" sz="1833" dirty="0">
              <a:solidFill>
                <a:prstClr val="black"/>
              </a:solidFill>
              <a:latin typeface="Calibri" panose="020F0502020204030204"/>
            </a:endParaRPr>
          </a:p>
        </p:txBody>
      </p:sp>
      <p:pic>
        <p:nvPicPr>
          <p:cNvPr id="1026" name="Picture 2">
            <a:extLst>
              <a:ext uri="{FF2B5EF4-FFF2-40B4-BE49-F238E27FC236}">
                <a16:creationId xmlns:a16="http://schemas.microsoft.com/office/drawing/2014/main" id="{1D8BE84D-C749-A5E1-0751-094A0FBF7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918" y="0"/>
            <a:ext cx="5714082"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9261" y="443427"/>
            <a:ext cx="4725492"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Study Methodology</a:t>
            </a:r>
            <a:endParaRPr lang="en-US" sz="3708" dirty="0">
              <a:solidFill>
                <a:prstClr val="black"/>
              </a:solidFill>
              <a:latin typeface="Calibri" panose="020F0502020204030204"/>
            </a:endParaRPr>
          </a:p>
        </p:txBody>
      </p:sp>
      <p:sp>
        <p:nvSpPr>
          <p:cNvPr id="3" name="Text 1"/>
          <p:cNvSpPr/>
          <p:nvPr/>
        </p:nvSpPr>
        <p:spPr>
          <a:xfrm>
            <a:off x="369261" y="2053537"/>
            <a:ext cx="2328432" cy="1491590"/>
          </a:xfrm>
          <a:prstGeom prst="rect">
            <a:avLst/>
          </a:prstGeom>
          <a:noFill/>
          <a:ln/>
        </p:spPr>
        <p:txBody>
          <a:bodyPr wrap="none" lIns="0" tIns="0" rIns="0" bIns="0" rtlCol="0" anchor="t"/>
          <a:lstStyle/>
          <a:p>
            <a:pPr defTabSz="761970">
              <a:lnSpc>
                <a:spcPts val="2292"/>
              </a:lnSpc>
            </a:pPr>
            <a:r>
              <a:rPr lang="en-US" sz="1833" dirty="0">
                <a:solidFill>
                  <a:srgbClr val="373B48"/>
                </a:solidFill>
                <a:latin typeface="Mona Sans Semi Bold" pitchFamily="34" charset="0"/>
                <a:ea typeface="Mona Sans Semi Bold" pitchFamily="34" charset="-122"/>
                <a:cs typeface="Mona Sans Semi Bold" pitchFamily="34" charset="-120"/>
              </a:rPr>
              <a:t>Survey Samples</a:t>
            </a:r>
          </a:p>
          <a:p>
            <a:pPr defTabSz="761970">
              <a:lnSpc>
                <a:spcPts val="2292"/>
              </a:lnSpc>
            </a:pPr>
            <a:endParaRPr lang="en-US" sz="1833" dirty="0">
              <a:solidFill>
                <a:prstClr val="black"/>
              </a:solidFill>
              <a:latin typeface="Calibri" panose="020F0502020204030204"/>
            </a:endParaRPr>
          </a:p>
        </p:txBody>
      </p:sp>
      <p:sp>
        <p:nvSpPr>
          <p:cNvPr id="4" name="Text 2"/>
          <p:cNvSpPr/>
          <p:nvPr/>
        </p:nvSpPr>
        <p:spPr>
          <a:xfrm>
            <a:off x="369261" y="2629623"/>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94 general users</a:t>
            </a:r>
          </a:p>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16 security-aware users</a:t>
            </a:r>
            <a:endParaRPr lang="en-US" sz="1458" dirty="0">
              <a:solidFill>
                <a:prstClr val="black"/>
              </a:solidFill>
              <a:latin typeface="Calibri" panose="020F0502020204030204"/>
            </a:endParaRPr>
          </a:p>
          <a:p>
            <a:pPr defTabSz="761970">
              <a:lnSpc>
                <a:spcPts val="2375"/>
              </a:lnSpc>
              <a:buSzPct val="100000"/>
            </a:pPr>
            <a:endParaRPr lang="en-US" sz="1458" dirty="0">
              <a:solidFill>
                <a:prstClr val="black"/>
              </a:solidFill>
              <a:latin typeface="Calibri" panose="020F0502020204030204"/>
            </a:endParaRPr>
          </a:p>
        </p:txBody>
      </p:sp>
      <p:sp>
        <p:nvSpPr>
          <p:cNvPr id="5" name="Text 3"/>
          <p:cNvSpPr/>
          <p:nvPr/>
        </p:nvSpPr>
        <p:spPr>
          <a:xfrm>
            <a:off x="2169781" y="1171199"/>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endParaRPr lang="en-US" sz="1458" dirty="0">
              <a:solidFill>
                <a:prstClr val="black"/>
              </a:solidFill>
              <a:latin typeface="Calibri" panose="020F0502020204030204"/>
            </a:endParaRPr>
          </a:p>
        </p:txBody>
      </p:sp>
      <p:sp>
        <p:nvSpPr>
          <p:cNvPr id="6" name="Text 4"/>
          <p:cNvSpPr/>
          <p:nvPr/>
        </p:nvSpPr>
        <p:spPr>
          <a:xfrm>
            <a:off x="4533104" y="2053537"/>
            <a:ext cx="2488009" cy="295275"/>
          </a:xfrm>
          <a:prstGeom prst="rect">
            <a:avLst/>
          </a:prstGeom>
          <a:noFill/>
          <a:ln/>
        </p:spPr>
        <p:txBody>
          <a:bodyPr wrap="none" lIns="0" tIns="0" rIns="0" bIns="0" rtlCol="0" anchor="t"/>
          <a:lstStyle/>
          <a:p>
            <a:pPr defTabSz="761970">
              <a:lnSpc>
                <a:spcPts val="2292"/>
              </a:lnSpc>
            </a:pPr>
            <a:r>
              <a:rPr lang="en-US" sz="1833" dirty="0">
                <a:solidFill>
                  <a:srgbClr val="373B48"/>
                </a:solidFill>
                <a:latin typeface="Mona Sans Semi Bold" pitchFamily="34" charset="0"/>
                <a:ea typeface="Mona Sans Semi Bold" pitchFamily="34" charset="-122"/>
                <a:cs typeface="Mona Sans Semi Bold" pitchFamily="34" charset="-120"/>
              </a:rPr>
              <a:t>Distribution Channels</a:t>
            </a:r>
            <a:endParaRPr lang="en-US" sz="1833" dirty="0">
              <a:solidFill>
                <a:prstClr val="black"/>
              </a:solidFill>
              <a:latin typeface="Calibri" panose="020F0502020204030204"/>
            </a:endParaRPr>
          </a:p>
        </p:txBody>
      </p:sp>
      <p:sp>
        <p:nvSpPr>
          <p:cNvPr id="7" name="Text 5"/>
          <p:cNvSpPr/>
          <p:nvPr/>
        </p:nvSpPr>
        <p:spPr>
          <a:xfrm>
            <a:off x="4438451" y="2629623"/>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Reddit, LinkedIn</a:t>
            </a:r>
            <a:endParaRPr lang="en-US" sz="1458" dirty="0">
              <a:solidFill>
                <a:prstClr val="black"/>
              </a:solidFill>
              <a:latin typeface="Calibri" panose="020F0502020204030204"/>
            </a:endParaRPr>
          </a:p>
        </p:txBody>
      </p:sp>
      <p:sp>
        <p:nvSpPr>
          <p:cNvPr id="8" name="Text 6"/>
          <p:cNvSpPr/>
          <p:nvPr/>
        </p:nvSpPr>
        <p:spPr>
          <a:xfrm>
            <a:off x="8856524" y="2053537"/>
            <a:ext cx="2362696" cy="295275"/>
          </a:xfrm>
          <a:prstGeom prst="rect">
            <a:avLst/>
          </a:prstGeom>
          <a:noFill/>
          <a:ln/>
        </p:spPr>
        <p:txBody>
          <a:bodyPr wrap="none" lIns="0" tIns="0" rIns="0" bIns="0" rtlCol="0" anchor="t"/>
          <a:lstStyle/>
          <a:p>
            <a:pPr defTabSz="761970">
              <a:lnSpc>
                <a:spcPts val="2292"/>
              </a:lnSpc>
            </a:pPr>
            <a:r>
              <a:rPr lang="en-US" sz="1833" dirty="0">
                <a:solidFill>
                  <a:srgbClr val="373B48"/>
                </a:solidFill>
                <a:latin typeface="Mona Sans Semi Bold" pitchFamily="34" charset="0"/>
                <a:ea typeface="Mona Sans Semi Bold" pitchFamily="34" charset="-122"/>
                <a:cs typeface="Mona Sans Semi Bold" pitchFamily="34" charset="-120"/>
              </a:rPr>
              <a:t>Analysis Techniques</a:t>
            </a:r>
            <a:endParaRPr lang="en-US" sz="1833" dirty="0">
              <a:solidFill>
                <a:prstClr val="black"/>
              </a:solidFill>
              <a:latin typeface="Calibri" panose="020F0502020204030204"/>
            </a:endParaRPr>
          </a:p>
        </p:txBody>
      </p:sp>
      <p:sp>
        <p:nvSpPr>
          <p:cNvPr id="9" name="Text 7"/>
          <p:cNvSpPr/>
          <p:nvPr/>
        </p:nvSpPr>
        <p:spPr>
          <a:xfrm>
            <a:off x="9009146" y="2648122"/>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Likert scales</a:t>
            </a:r>
            <a:endParaRPr lang="en-US" sz="1458" dirty="0">
              <a:solidFill>
                <a:prstClr val="black"/>
              </a:solidFill>
              <a:latin typeface="Calibri" panose="020F0502020204030204"/>
            </a:endParaRPr>
          </a:p>
        </p:txBody>
      </p:sp>
      <p:sp>
        <p:nvSpPr>
          <p:cNvPr id="10" name="Text 8"/>
          <p:cNvSpPr/>
          <p:nvPr/>
        </p:nvSpPr>
        <p:spPr>
          <a:xfrm>
            <a:off x="9009145" y="2950541"/>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Open-ended responses</a:t>
            </a:r>
            <a:endParaRPr lang="en-US" sz="1458" dirty="0">
              <a:solidFill>
                <a:prstClr val="black"/>
              </a:solidFill>
              <a:latin typeface="Calibri" panose="020F0502020204030204"/>
            </a:endParaRPr>
          </a:p>
        </p:txBody>
      </p:sp>
      <p:sp>
        <p:nvSpPr>
          <p:cNvPr id="11" name="Text 9"/>
          <p:cNvSpPr/>
          <p:nvPr/>
        </p:nvSpPr>
        <p:spPr>
          <a:xfrm>
            <a:off x="9009144" y="3242708"/>
            <a:ext cx="3315097" cy="302419"/>
          </a:xfrm>
          <a:prstGeom prst="rect">
            <a:avLst/>
          </a:prstGeom>
          <a:noFill/>
          <a:ln/>
        </p:spPr>
        <p:txBody>
          <a:bodyPr wrap="none" lIns="0" tIns="0" rIns="0" bIns="0" rtlCol="0" anchor="t"/>
          <a:lstStyle/>
          <a:p>
            <a:pPr marL="285739" indent="-285739" defTabSz="761970">
              <a:lnSpc>
                <a:spcPts val="2375"/>
              </a:lnSpc>
              <a:buSzPct val="100000"/>
              <a:buFontTx/>
              <a:buChar char="•"/>
            </a:pPr>
            <a:r>
              <a:rPr lang="en-US" sz="1458" dirty="0">
                <a:solidFill>
                  <a:srgbClr val="52586B"/>
                </a:solidFill>
                <a:latin typeface="Funnel Sans" pitchFamily="34" charset="0"/>
                <a:ea typeface="Funnel Sans" pitchFamily="34" charset="-122"/>
                <a:cs typeface="Funnel Sans" pitchFamily="34" charset="-120"/>
              </a:rPr>
              <a:t>Descriptive statistics</a:t>
            </a:r>
            <a:endParaRPr lang="en-US" sz="1458"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A0F30566-31AD-42E2-DA72-4B5F71A22004}"/>
              </a:ext>
            </a:extLst>
          </p:cNvPr>
          <p:cNvPicPr>
            <a:picLocks noChangeAspect="1"/>
          </p:cNvPicPr>
          <p:nvPr/>
        </p:nvPicPr>
        <p:blipFill>
          <a:blip r:embed="rId3"/>
          <a:stretch>
            <a:fillRect/>
          </a:stretch>
        </p:blipFill>
        <p:spPr>
          <a:xfrm>
            <a:off x="527901" y="4045226"/>
            <a:ext cx="2494621" cy="2632406"/>
          </a:xfrm>
          <a:prstGeom prst="rect">
            <a:avLst/>
          </a:prstGeom>
        </p:spPr>
      </p:pic>
      <p:pic>
        <p:nvPicPr>
          <p:cNvPr id="15" name="Picture 14">
            <a:extLst>
              <a:ext uri="{FF2B5EF4-FFF2-40B4-BE49-F238E27FC236}">
                <a16:creationId xmlns:a16="http://schemas.microsoft.com/office/drawing/2014/main" id="{B205D15F-01D1-E26F-E432-57B94943D682}"/>
              </a:ext>
            </a:extLst>
          </p:cNvPr>
          <p:cNvPicPr>
            <a:picLocks noChangeAspect="1"/>
          </p:cNvPicPr>
          <p:nvPr/>
        </p:nvPicPr>
        <p:blipFill>
          <a:blip r:embed="rId4"/>
          <a:stretch>
            <a:fillRect/>
          </a:stretch>
        </p:blipFill>
        <p:spPr>
          <a:xfrm>
            <a:off x="4503218" y="3393917"/>
            <a:ext cx="2495898" cy="3381847"/>
          </a:xfrm>
          <a:prstGeom prst="rect">
            <a:avLst/>
          </a:prstGeom>
        </p:spPr>
      </p:pic>
      <p:pic>
        <p:nvPicPr>
          <p:cNvPr id="17" name="Picture 16">
            <a:extLst>
              <a:ext uri="{FF2B5EF4-FFF2-40B4-BE49-F238E27FC236}">
                <a16:creationId xmlns:a16="http://schemas.microsoft.com/office/drawing/2014/main" id="{04732238-AF19-EE8A-8E64-31A835264D18}"/>
              </a:ext>
            </a:extLst>
          </p:cNvPr>
          <p:cNvPicPr>
            <a:picLocks noChangeAspect="1"/>
          </p:cNvPicPr>
          <p:nvPr/>
        </p:nvPicPr>
        <p:blipFill>
          <a:blip r:embed="rId5"/>
          <a:stretch>
            <a:fillRect/>
          </a:stretch>
        </p:blipFill>
        <p:spPr>
          <a:xfrm>
            <a:off x="8615674" y="4057891"/>
            <a:ext cx="3048425" cy="26197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User Profiles &amp; Behavior</a:t>
            </a:r>
            <a:endParaRPr lang="en-US" sz="3708" dirty="0">
              <a:solidFill>
                <a:prstClr val="black"/>
              </a:solidFill>
              <a:latin typeface="Calibri" panose="020F0502020204030204"/>
            </a:endParaRPr>
          </a:p>
        </p:txBody>
      </p:sp>
      <p:sp>
        <p:nvSpPr>
          <p:cNvPr id="5" name="Text 2"/>
          <p:cNvSpPr/>
          <p:nvPr/>
        </p:nvSpPr>
        <p:spPr>
          <a:xfrm>
            <a:off x="157383" y="906452"/>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General Users</a:t>
            </a:r>
            <a:endParaRPr lang="en-US" sz="1833" dirty="0">
              <a:solidFill>
                <a:prstClr val="black"/>
              </a:solidFill>
              <a:latin typeface="Calibri" panose="020F0502020204030204"/>
            </a:endParaRPr>
          </a:p>
        </p:txBody>
      </p:sp>
      <p:sp>
        <p:nvSpPr>
          <p:cNvPr id="6" name="Text 3"/>
          <p:cNvSpPr/>
          <p:nvPr/>
        </p:nvSpPr>
        <p:spPr>
          <a:xfrm>
            <a:off x="413246" y="1416356"/>
            <a:ext cx="5590947" cy="1029389"/>
          </a:xfrm>
          <a:prstGeom prst="rect">
            <a:avLst/>
          </a:prstGeom>
          <a:noFill/>
          <a:ln/>
        </p:spPr>
        <p:txBody>
          <a:bodyPr wrap="none" lIns="0" tIns="0" rIns="0" bIns="0" rtlCol="0" anchor="t"/>
          <a:lstStyle/>
          <a:p>
            <a:pPr marL="285750" indent="-285750">
              <a:buFont typeface="Wingdings" panose="05000000000000000000" pitchFamily="2" charset="2"/>
              <a:buChar char="Ø"/>
            </a:pPr>
            <a:r>
              <a:rPr lang="en-US" sz="1600" dirty="0"/>
              <a:t>Young (61.7% aged 18-24), gender-balanced (46.8% male, 51% female), intermediate tech skills (67%)</a:t>
            </a:r>
          </a:p>
          <a:p>
            <a:pPr marL="742950" lvl="1" indent="-285750">
              <a:buFont typeface="Wingdings" panose="05000000000000000000" pitchFamily="2" charset="2"/>
              <a:buChar char="Ø"/>
            </a:pPr>
            <a:r>
              <a:rPr lang="en-US" sz="1600" dirty="0"/>
              <a:t>41.5% use free VPNs, 17% paid, 41.5% none.</a:t>
            </a:r>
          </a:p>
          <a:p>
            <a:pPr marL="742950" lvl="1" indent="-285750">
              <a:buFont typeface="Wingdings" panose="05000000000000000000" pitchFamily="2" charset="2"/>
              <a:buChar char="Ø"/>
            </a:pPr>
            <a:r>
              <a:rPr lang="en-US" sz="1600" dirty="0"/>
              <a:t>Uses: anonymous browsing (52.6%), streaming (34.6%), remote work/gaming (17.9%)</a:t>
            </a:r>
          </a:p>
          <a:p>
            <a:pPr marL="742950" lvl="1" indent="-285750">
              <a:buFont typeface="Wingdings" panose="05000000000000000000" pitchFamily="2" charset="2"/>
              <a:buChar char="Ø"/>
            </a:pPr>
            <a:r>
              <a:rPr lang="en-US" sz="1600" dirty="0"/>
              <a:t>Avoid sensitive tasks (63.8% never use for banking)</a:t>
            </a:r>
          </a:p>
          <a:p>
            <a:pPr marL="285750" indent="-285750">
              <a:buFont typeface="Wingdings" panose="05000000000000000000" pitchFamily="2" charset="2"/>
              <a:buChar char="Ø"/>
            </a:pPr>
            <a:endParaRPr lang="en-US" sz="1600" dirty="0"/>
          </a:p>
        </p:txBody>
      </p:sp>
      <p:sp>
        <p:nvSpPr>
          <p:cNvPr id="2" name="Text 2">
            <a:extLst>
              <a:ext uri="{FF2B5EF4-FFF2-40B4-BE49-F238E27FC236}">
                <a16:creationId xmlns:a16="http://schemas.microsoft.com/office/drawing/2014/main" id="{3DEE60F5-D596-19EA-34CF-58B8B1050BF2}"/>
              </a:ext>
            </a:extLst>
          </p:cNvPr>
          <p:cNvSpPr/>
          <p:nvPr/>
        </p:nvSpPr>
        <p:spPr>
          <a:xfrm>
            <a:off x="157383" y="2660374"/>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Security aware users</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EF85A2E8-54C7-2908-8A3A-52A582B2FBF5}"/>
              </a:ext>
            </a:extLst>
          </p:cNvPr>
          <p:cNvSpPr/>
          <p:nvPr/>
        </p:nvSpPr>
        <p:spPr>
          <a:xfrm>
            <a:off x="413246" y="3054487"/>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Prefer paid VPNs (43.8%) or none (37.5%), use free VPNs for low-risk tasks</a:t>
            </a:r>
          </a:p>
        </p:txBody>
      </p:sp>
      <p:pic>
        <p:nvPicPr>
          <p:cNvPr id="2050" name="Picture 2" descr="Forms response chart. Question title: Do you currently use a VPN service?&#10;. Number of responses: 94 responses.">
            <a:extLst>
              <a:ext uri="{FF2B5EF4-FFF2-40B4-BE49-F238E27FC236}">
                <a16:creationId xmlns:a16="http://schemas.microsoft.com/office/drawing/2014/main" id="{28B569F2-0830-C5E3-EFEA-BD1C4108D2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77" t="19881" r="17222"/>
          <a:stretch/>
        </p:blipFill>
        <p:spPr bwMode="auto">
          <a:xfrm>
            <a:off x="663998" y="3564392"/>
            <a:ext cx="4690200" cy="24913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4DF047-2030-B1C0-4DE9-035CE7948537}"/>
              </a:ext>
            </a:extLst>
          </p:cNvPr>
          <p:cNvSpPr txBox="1"/>
          <p:nvPr/>
        </p:nvSpPr>
        <p:spPr>
          <a:xfrm>
            <a:off x="1021838" y="6054249"/>
            <a:ext cx="1872867" cy="307777"/>
          </a:xfrm>
          <a:prstGeom prst="rect">
            <a:avLst/>
          </a:prstGeom>
          <a:noFill/>
        </p:spPr>
        <p:txBody>
          <a:bodyPr wrap="square" rtlCol="0">
            <a:spAutoFit/>
          </a:bodyPr>
          <a:lstStyle/>
          <a:p>
            <a:r>
              <a:rPr lang="en-US" sz="1400" i="1" dirty="0"/>
              <a:t>General user’s usage</a:t>
            </a:r>
          </a:p>
        </p:txBody>
      </p:sp>
      <p:pic>
        <p:nvPicPr>
          <p:cNvPr id="2058" name="Picture 10" descr="Forms response chart. Question title: What is your highest level of education?. Number of responses: 94 responses.">
            <a:extLst>
              <a:ext uri="{FF2B5EF4-FFF2-40B4-BE49-F238E27FC236}">
                <a16:creationId xmlns:a16="http://schemas.microsoft.com/office/drawing/2014/main" id="{780873EE-6B3B-9250-C9D9-1A84C2EB4E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47" t="25445" r="15512" b="8318"/>
          <a:stretch/>
        </p:blipFill>
        <p:spPr bwMode="auto">
          <a:xfrm>
            <a:off x="6566053" y="3629107"/>
            <a:ext cx="4961949" cy="21167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E240C6B-5CC1-5F97-EE87-C4EAE381E591}"/>
              </a:ext>
            </a:extLst>
          </p:cNvPr>
          <p:cNvSpPr txBox="1"/>
          <p:nvPr/>
        </p:nvSpPr>
        <p:spPr>
          <a:xfrm>
            <a:off x="7850460" y="5946527"/>
            <a:ext cx="1872867" cy="523220"/>
          </a:xfrm>
          <a:prstGeom prst="rect">
            <a:avLst/>
          </a:prstGeom>
          <a:noFill/>
        </p:spPr>
        <p:txBody>
          <a:bodyPr wrap="square" rtlCol="0">
            <a:spAutoFit/>
          </a:bodyPr>
          <a:lstStyle/>
          <a:p>
            <a:r>
              <a:rPr lang="en-US" sz="1400" i="1" dirty="0"/>
              <a:t>General user’s education level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B1898-45E8-E9C3-BEAF-A769F2C656E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D989A24-7B3A-B833-072F-6876FC4B7009}"/>
              </a:ext>
            </a:extLst>
          </p:cNvPr>
          <p:cNvSpPr/>
          <p:nvPr/>
        </p:nvSpPr>
        <p:spPr>
          <a:xfrm>
            <a:off x="160187" y="216965"/>
            <a:ext cx="5469037" cy="590649"/>
          </a:xfrm>
          <a:prstGeom prst="rect">
            <a:avLst/>
          </a:prstGeom>
          <a:noFill/>
          <a:ln/>
        </p:spPr>
        <p:txBody>
          <a:bodyPr wrap="none" lIns="0" tIns="0" rIns="0" bIns="0" rtlCol="0" anchor="t"/>
          <a:lstStyle/>
          <a:p>
            <a:pPr defTabSz="761970">
              <a:lnSpc>
                <a:spcPts val="4625"/>
              </a:lnSpc>
            </a:pPr>
            <a:r>
              <a:rPr lang="en-US" sz="3708" dirty="0">
                <a:solidFill>
                  <a:srgbClr val="373B48"/>
                </a:solidFill>
                <a:latin typeface="Mona Sans Semi Bold" pitchFamily="34" charset="0"/>
                <a:ea typeface="Mona Sans Semi Bold" pitchFamily="34" charset="-122"/>
                <a:cs typeface="Mona Sans Semi Bold" pitchFamily="34" charset="-120"/>
              </a:rPr>
              <a:t>Trust and Data Practices</a:t>
            </a:r>
            <a:endParaRPr lang="en-US" sz="3708" dirty="0">
              <a:solidFill>
                <a:prstClr val="black"/>
              </a:solidFill>
              <a:latin typeface="Calibri" panose="020F0502020204030204"/>
            </a:endParaRPr>
          </a:p>
        </p:txBody>
      </p:sp>
      <p:sp>
        <p:nvSpPr>
          <p:cNvPr id="5" name="Text 2">
            <a:extLst>
              <a:ext uri="{FF2B5EF4-FFF2-40B4-BE49-F238E27FC236}">
                <a16:creationId xmlns:a16="http://schemas.microsoft.com/office/drawing/2014/main" id="{6E7BA2FC-B48C-4D63-D39E-4B563948DD00}"/>
              </a:ext>
            </a:extLst>
          </p:cNvPr>
          <p:cNvSpPr/>
          <p:nvPr/>
        </p:nvSpPr>
        <p:spPr>
          <a:xfrm>
            <a:off x="157383" y="906452"/>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General Users</a:t>
            </a:r>
            <a:endParaRPr lang="en-US" sz="1833" dirty="0">
              <a:solidFill>
                <a:prstClr val="black"/>
              </a:solidFill>
              <a:latin typeface="Calibri" panose="020F0502020204030204"/>
            </a:endParaRPr>
          </a:p>
        </p:txBody>
      </p:sp>
      <p:sp>
        <p:nvSpPr>
          <p:cNvPr id="6" name="Text 3">
            <a:extLst>
              <a:ext uri="{FF2B5EF4-FFF2-40B4-BE49-F238E27FC236}">
                <a16:creationId xmlns:a16="http://schemas.microsoft.com/office/drawing/2014/main" id="{E7152623-93CD-78B4-1AAE-B2B8938017D3}"/>
              </a:ext>
            </a:extLst>
          </p:cNvPr>
          <p:cNvSpPr/>
          <p:nvPr/>
        </p:nvSpPr>
        <p:spPr>
          <a:xfrm>
            <a:off x="413246" y="1416356"/>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Low trust: 30.9% minimal, 37.2% neutral, only 1.1% complete trust</a:t>
            </a:r>
          </a:p>
          <a:p>
            <a:pPr marL="285750" indent="-285750" rtl="0">
              <a:buFont typeface="Wingdings" panose="05000000000000000000" pitchFamily="2" charset="2"/>
              <a:buChar char="Ø"/>
            </a:pPr>
            <a:r>
              <a:rPr lang="en-US" sz="1600" dirty="0"/>
              <a:t>Limited understanding: Almost 50% unsure of data practices, 46.5% never read terms</a:t>
            </a:r>
          </a:p>
          <a:p>
            <a:pPr rtl="0"/>
            <a:endParaRPr lang="en-US" sz="1600" dirty="0"/>
          </a:p>
          <a:p>
            <a:pPr rtl="0"/>
            <a:r>
              <a:rPr lang="en-US" sz="1600" b="1" i="1" dirty="0"/>
              <a:t>“A transparent privacy policy that states they don’t log, track, or sell user data”.</a:t>
            </a:r>
          </a:p>
          <a:p>
            <a:pPr marL="285750" indent="-285750">
              <a:buFont typeface="Wingdings" panose="05000000000000000000" pitchFamily="2" charset="2"/>
              <a:buChar char="Ø"/>
            </a:pPr>
            <a:endParaRPr lang="en-US" sz="1600" dirty="0"/>
          </a:p>
        </p:txBody>
      </p:sp>
      <p:sp>
        <p:nvSpPr>
          <p:cNvPr id="2" name="Text 2">
            <a:extLst>
              <a:ext uri="{FF2B5EF4-FFF2-40B4-BE49-F238E27FC236}">
                <a16:creationId xmlns:a16="http://schemas.microsoft.com/office/drawing/2014/main" id="{C104ED34-7F1E-815F-E4D9-272A5207CFB1}"/>
              </a:ext>
            </a:extLst>
          </p:cNvPr>
          <p:cNvSpPr/>
          <p:nvPr/>
        </p:nvSpPr>
        <p:spPr>
          <a:xfrm>
            <a:off x="157383" y="2660374"/>
            <a:ext cx="2362696" cy="295275"/>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1833" dirty="0">
                <a:solidFill>
                  <a:srgbClr val="52586B"/>
                </a:solidFill>
                <a:latin typeface="Mona Sans Semi Bold" pitchFamily="34" charset="0"/>
                <a:ea typeface="Mona Sans Semi Bold" pitchFamily="34" charset="-122"/>
                <a:cs typeface="Mona Sans Semi Bold" pitchFamily="34" charset="-120"/>
              </a:rPr>
              <a:t>Security aware users</a:t>
            </a:r>
            <a:endParaRPr lang="en-US" sz="1833" dirty="0">
              <a:solidFill>
                <a:prstClr val="black"/>
              </a:solidFill>
              <a:latin typeface="Calibri" panose="020F0502020204030204"/>
            </a:endParaRPr>
          </a:p>
        </p:txBody>
      </p:sp>
      <p:sp>
        <p:nvSpPr>
          <p:cNvPr id="10" name="Text 3">
            <a:extLst>
              <a:ext uri="{FF2B5EF4-FFF2-40B4-BE49-F238E27FC236}">
                <a16:creationId xmlns:a16="http://schemas.microsoft.com/office/drawing/2014/main" id="{4DF1C72B-AAD2-A127-FB02-3D235970BD6D}"/>
              </a:ext>
            </a:extLst>
          </p:cNvPr>
          <p:cNvSpPr/>
          <p:nvPr/>
        </p:nvSpPr>
        <p:spPr>
          <a:xfrm>
            <a:off x="413246" y="3054487"/>
            <a:ext cx="5590947" cy="1029389"/>
          </a:xfrm>
          <a:prstGeom prst="rect">
            <a:avLst/>
          </a:prstGeom>
          <a:noFill/>
          <a:ln/>
        </p:spPr>
        <p:txBody>
          <a:bodyPr wrap="none" lIns="0" tIns="0" rIns="0" bIns="0" rtlCol="0" anchor="t"/>
          <a:lstStyle/>
          <a:p>
            <a:pPr marL="285750" indent="-285750" rtl="0">
              <a:buFont typeface="Wingdings" panose="05000000000000000000" pitchFamily="2" charset="2"/>
              <a:buChar char="Ø"/>
            </a:pPr>
            <a:r>
              <a:rPr lang="en-US" sz="1600" dirty="0"/>
              <a:t>Lower trust: 37.5% rate 1/5, none above 3/5</a:t>
            </a:r>
          </a:p>
        </p:txBody>
      </p:sp>
      <p:sp>
        <p:nvSpPr>
          <p:cNvPr id="11" name="TextBox 10">
            <a:extLst>
              <a:ext uri="{FF2B5EF4-FFF2-40B4-BE49-F238E27FC236}">
                <a16:creationId xmlns:a16="http://schemas.microsoft.com/office/drawing/2014/main" id="{842D2D81-7347-8BDB-7510-5DCF71C427A9}"/>
              </a:ext>
            </a:extLst>
          </p:cNvPr>
          <p:cNvSpPr txBox="1"/>
          <p:nvPr/>
        </p:nvSpPr>
        <p:spPr>
          <a:xfrm>
            <a:off x="2079457" y="6052177"/>
            <a:ext cx="2743201" cy="307777"/>
          </a:xfrm>
          <a:prstGeom prst="rect">
            <a:avLst/>
          </a:prstGeom>
          <a:noFill/>
        </p:spPr>
        <p:txBody>
          <a:bodyPr wrap="square" rtlCol="0">
            <a:spAutoFit/>
          </a:bodyPr>
          <a:lstStyle/>
          <a:p>
            <a:r>
              <a:rPr lang="en-US" sz="1400" i="1" dirty="0"/>
              <a:t>General users T&amp;C Understanding</a:t>
            </a:r>
          </a:p>
        </p:txBody>
      </p:sp>
      <p:sp>
        <p:nvSpPr>
          <p:cNvPr id="12" name="TextBox 11">
            <a:extLst>
              <a:ext uri="{FF2B5EF4-FFF2-40B4-BE49-F238E27FC236}">
                <a16:creationId xmlns:a16="http://schemas.microsoft.com/office/drawing/2014/main" id="{11158434-22FE-86B7-D7A7-C2612E923106}"/>
              </a:ext>
            </a:extLst>
          </p:cNvPr>
          <p:cNvSpPr txBox="1"/>
          <p:nvPr/>
        </p:nvSpPr>
        <p:spPr>
          <a:xfrm>
            <a:off x="7701302" y="6052177"/>
            <a:ext cx="2313030" cy="307777"/>
          </a:xfrm>
          <a:prstGeom prst="rect">
            <a:avLst/>
          </a:prstGeom>
          <a:noFill/>
        </p:spPr>
        <p:txBody>
          <a:bodyPr wrap="square" rtlCol="0">
            <a:spAutoFit/>
          </a:bodyPr>
          <a:lstStyle/>
          <a:p>
            <a:r>
              <a:rPr lang="en-US" sz="1400" i="1" dirty="0"/>
              <a:t>Opinion of data practices</a:t>
            </a:r>
          </a:p>
        </p:txBody>
      </p:sp>
      <p:pic>
        <p:nvPicPr>
          <p:cNvPr id="3076" name="Picture 4" descr="Forms response chart. Question title: What is your understanding of how free VPN services handle user data?. Number of responses: 94 responses.">
            <a:extLst>
              <a:ext uri="{FF2B5EF4-FFF2-40B4-BE49-F238E27FC236}">
                <a16:creationId xmlns:a16="http://schemas.microsoft.com/office/drawing/2014/main" id="{B8BE3B2B-2A4C-3E89-8BD9-61023FCA26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8" t="27811" r="50000" b="8102"/>
          <a:stretch/>
        </p:blipFill>
        <p:spPr bwMode="auto">
          <a:xfrm>
            <a:off x="7160964" y="3613151"/>
            <a:ext cx="2566015" cy="22851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46A74BF-8421-7470-5306-559826A675AB}"/>
              </a:ext>
            </a:extLst>
          </p:cNvPr>
          <p:cNvPicPr>
            <a:picLocks noChangeAspect="1"/>
          </p:cNvPicPr>
          <p:nvPr/>
        </p:nvPicPr>
        <p:blipFill>
          <a:blip r:embed="rId4"/>
          <a:stretch>
            <a:fillRect/>
          </a:stretch>
        </p:blipFill>
        <p:spPr>
          <a:xfrm>
            <a:off x="9838063" y="4034455"/>
            <a:ext cx="2181384" cy="1710060"/>
          </a:xfrm>
          <a:prstGeom prst="rect">
            <a:avLst/>
          </a:prstGeom>
        </p:spPr>
      </p:pic>
      <p:pic>
        <p:nvPicPr>
          <p:cNvPr id="3078" name="Picture 6" descr="Forms response chart. Question title: If yes, did you understand the privacy implications outlined in the terms and conditions? (Scale: 1 = Not at all, 5 = Completely). Number of responses: 57 responses.">
            <a:extLst>
              <a:ext uri="{FF2B5EF4-FFF2-40B4-BE49-F238E27FC236}">
                <a16:creationId xmlns:a16="http://schemas.microsoft.com/office/drawing/2014/main" id="{6EF71DE9-E759-0B38-A0C7-84227AEDF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18" t="26989" r="1416" b="12089"/>
          <a:stretch/>
        </p:blipFill>
        <p:spPr bwMode="auto">
          <a:xfrm>
            <a:off x="550843" y="3904392"/>
            <a:ext cx="5985804" cy="196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3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7700" y="508894"/>
            <a:ext cx="6324600" cy="1156494"/>
          </a:xfrm>
          <a:prstGeom prst="rect">
            <a:avLst/>
          </a:prstGeom>
          <a:noFill/>
          <a:ln/>
        </p:spPr>
        <p:txBody>
          <a:bodyPr wrap="square" lIns="0" tIns="0" rIns="0" bIns="0" rtlCol="0" anchor="t"/>
          <a:lstStyle/>
          <a:p>
            <a:pPr defTabSz="761970">
              <a:lnSpc>
                <a:spcPts val="4541"/>
              </a:lnSpc>
            </a:pPr>
            <a:r>
              <a:rPr lang="en-US" sz="3625" dirty="0">
                <a:solidFill>
                  <a:srgbClr val="373B48"/>
                </a:solidFill>
                <a:latin typeface="Mona Sans Semi Bold" pitchFamily="34" charset="0"/>
                <a:ea typeface="Mona Sans Semi Bold" pitchFamily="34" charset="-122"/>
                <a:cs typeface="Mona Sans Semi Bold" pitchFamily="34" charset="-120"/>
              </a:rPr>
              <a:t>Reasons for Using Free VPNs</a:t>
            </a:r>
            <a:endParaRPr lang="en-US" sz="3625" dirty="0">
              <a:solidFill>
                <a:prstClr val="black"/>
              </a:solidFill>
              <a:latin typeface="Calibri" panose="020F0502020204030204"/>
            </a:endParaRPr>
          </a:p>
        </p:txBody>
      </p:sp>
      <p:sp>
        <p:nvSpPr>
          <p:cNvPr id="4" name="Text 1"/>
          <p:cNvSpPr/>
          <p:nvPr/>
        </p:nvSpPr>
        <p:spPr>
          <a:xfrm>
            <a:off x="647700" y="2035472"/>
            <a:ext cx="3023493" cy="610692"/>
          </a:xfrm>
          <a:prstGeom prst="rect">
            <a:avLst/>
          </a:prstGeom>
          <a:noFill/>
          <a:ln/>
        </p:spPr>
        <p:txBody>
          <a:bodyPr wrap="none" lIns="0" tIns="0" rIns="0" bIns="0" rtlCol="0" anchor="t"/>
          <a:lstStyle/>
          <a:p>
            <a:pPr algn="ctr" defTabSz="761970">
              <a:lnSpc>
                <a:spcPts val="4791"/>
              </a:lnSpc>
            </a:pPr>
            <a:r>
              <a:rPr lang="en-US" sz="4791" dirty="0">
                <a:solidFill>
                  <a:srgbClr val="52586B"/>
                </a:solidFill>
                <a:latin typeface="Mona Sans Semi Bold" pitchFamily="34" charset="0"/>
                <a:ea typeface="Mona Sans Semi Bold" pitchFamily="34" charset="-122"/>
                <a:cs typeface="Mona Sans Semi Bold" pitchFamily="34" charset="-120"/>
              </a:rPr>
              <a:t>73.5%</a:t>
            </a:r>
            <a:endParaRPr lang="en-US" sz="4791" dirty="0">
              <a:solidFill>
                <a:prstClr val="black"/>
              </a:solidFill>
              <a:latin typeface="Calibri" panose="020F0502020204030204"/>
            </a:endParaRPr>
          </a:p>
        </p:txBody>
      </p:sp>
      <p:sp>
        <p:nvSpPr>
          <p:cNvPr id="5" name="Text 2"/>
          <p:cNvSpPr/>
          <p:nvPr/>
        </p:nvSpPr>
        <p:spPr>
          <a:xfrm>
            <a:off x="1002705" y="2877444"/>
            <a:ext cx="2313483" cy="289223"/>
          </a:xfrm>
          <a:prstGeom prst="rect">
            <a:avLst/>
          </a:prstGeom>
          <a:noFill/>
          <a:ln/>
        </p:spPr>
        <p:txBody>
          <a:bodyPr wrap="none" lIns="0" tIns="0" rIns="0" bIns="0" rtlCol="0" anchor="t"/>
          <a:lstStyle/>
          <a:p>
            <a:pPr algn="ctr" defTabSz="761970">
              <a:lnSpc>
                <a:spcPts val="2250"/>
              </a:lnSpc>
            </a:pPr>
            <a:r>
              <a:rPr lang="en-US" sz="1792" dirty="0">
                <a:solidFill>
                  <a:srgbClr val="52586B"/>
                </a:solidFill>
                <a:latin typeface="Mona Sans Semi Bold" pitchFamily="34" charset="0"/>
                <a:ea typeface="Mona Sans Semi Bold" pitchFamily="34" charset="-122"/>
                <a:cs typeface="Mona Sans Semi Bold" pitchFamily="34" charset="-120"/>
              </a:rPr>
              <a:t>Cost</a:t>
            </a:r>
            <a:endParaRPr lang="en-US" sz="1792" dirty="0">
              <a:solidFill>
                <a:prstClr val="black"/>
              </a:solidFill>
              <a:latin typeface="Calibri" panose="020F0502020204030204"/>
            </a:endParaRPr>
          </a:p>
        </p:txBody>
      </p:sp>
      <p:sp>
        <p:nvSpPr>
          <p:cNvPr id="6" name="Text 3"/>
          <p:cNvSpPr/>
          <p:nvPr/>
        </p:nvSpPr>
        <p:spPr>
          <a:xfrm>
            <a:off x="647700" y="3277692"/>
            <a:ext cx="2767529" cy="592138"/>
          </a:xfrm>
          <a:prstGeom prst="rect">
            <a:avLst/>
          </a:prstGeom>
          <a:noFill/>
          <a:ln/>
        </p:spPr>
        <p:txBody>
          <a:bodyPr wrap="square" lIns="0" tIns="0" rIns="0" bIns="0" rtlCol="0" anchor="t"/>
          <a:lstStyle/>
          <a:p>
            <a:pPr algn="ctr" defTabSz="761970">
              <a:lnSpc>
                <a:spcPts val="2292"/>
              </a:lnSpc>
            </a:pPr>
            <a:r>
              <a:rPr lang="en-US" sz="1417" dirty="0">
                <a:solidFill>
                  <a:srgbClr val="52586B"/>
                </a:solidFill>
                <a:latin typeface="Funnel Sans" pitchFamily="34" charset="0"/>
                <a:ea typeface="Funnel Sans" pitchFamily="34" charset="-122"/>
                <a:cs typeface="Funnel Sans" pitchFamily="34" charset="-120"/>
              </a:rPr>
              <a:t>Main motivation for choosing free VPNs.</a:t>
            </a:r>
            <a:endParaRPr lang="en-US" sz="1417" dirty="0">
              <a:solidFill>
                <a:prstClr val="black"/>
              </a:solidFill>
              <a:latin typeface="Calibri" panose="020F0502020204030204"/>
            </a:endParaRPr>
          </a:p>
        </p:txBody>
      </p:sp>
      <p:sp>
        <p:nvSpPr>
          <p:cNvPr id="7" name="Text 4"/>
          <p:cNvSpPr/>
          <p:nvPr/>
        </p:nvSpPr>
        <p:spPr>
          <a:xfrm>
            <a:off x="3948807" y="2035472"/>
            <a:ext cx="3023493" cy="610692"/>
          </a:xfrm>
          <a:prstGeom prst="rect">
            <a:avLst/>
          </a:prstGeom>
          <a:noFill/>
          <a:ln/>
        </p:spPr>
        <p:txBody>
          <a:bodyPr wrap="none" lIns="0" tIns="0" rIns="0" bIns="0" rtlCol="0" anchor="t"/>
          <a:lstStyle/>
          <a:p>
            <a:pPr algn="ctr" defTabSz="761970">
              <a:lnSpc>
                <a:spcPts val="4791"/>
              </a:lnSpc>
            </a:pPr>
            <a:r>
              <a:rPr lang="en-US" sz="4791" dirty="0">
                <a:solidFill>
                  <a:srgbClr val="52586B"/>
                </a:solidFill>
                <a:latin typeface="Mona Sans Semi Bold" pitchFamily="34" charset="0"/>
                <a:ea typeface="Mona Sans Semi Bold" pitchFamily="34" charset="-122"/>
                <a:cs typeface="Mona Sans Semi Bold" pitchFamily="34" charset="-120"/>
              </a:rPr>
              <a:t>33.7%</a:t>
            </a:r>
            <a:endParaRPr lang="en-US" sz="4791" dirty="0">
              <a:solidFill>
                <a:prstClr val="black"/>
              </a:solidFill>
              <a:latin typeface="Calibri" panose="020F0502020204030204"/>
            </a:endParaRPr>
          </a:p>
        </p:txBody>
      </p:sp>
      <p:sp>
        <p:nvSpPr>
          <p:cNvPr id="8" name="Text 5"/>
          <p:cNvSpPr/>
          <p:nvPr/>
        </p:nvSpPr>
        <p:spPr>
          <a:xfrm>
            <a:off x="4303812" y="2877444"/>
            <a:ext cx="2313483" cy="289223"/>
          </a:xfrm>
          <a:prstGeom prst="rect">
            <a:avLst/>
          </a:prstGeom>
          <a:noFill/>
          <a:ln/>
        </p:spPr>
        <p:txBody>
          <a:bodyPr wrap="none" lIns="0" tIns="0" rIns="0" bIns="0" rtlCol="0" anchor="t"/>
          <a:lstStyle/>
          <a:p>
            <a:pPr algn="ctr" defTabSz="761970">
              <a:lnSpc>
                <a:spcPts val="2250"/>
              </a:lnSpc>
            </a:pPr>
            <a:r>
              <a:rPr lang="en-US" sz="1792" dirty="0">
                <a:solidFill>
                  <a:srgbClr val="52586B"/>
                </a:solidFill>
                <a:latin typeface="Mona Sans Semi Bold" pitchFamily="34" charset="0"/>
                <a:ea typeface="Mona Sans Semi Bold" pitchFamily="34" charset="-122"/>
                <a:cs typeface="Mona Sans Semi Bold" pitchFamily="34" charset="-120"/>
              </a:rPr>
              <a:t>Ease of Access</a:t>
            </a:r>
            <a:endParaRPr lang="en-US" sz="1792" dirty="0">
              <a:solidFill>
                <a:prstClr val="black"/>
              </a:solidFill>
              <a:latin typeface="Calibri" panose="020F0502020204030204"/>
            </a:endParaRPr>
          </a:p>
        </p:txBody>
      </p:sp>
      <p:sp>
        <p:nvSpPr>
          <p:cNvPr id="9" name="Text 6"/>
          <p:cNvSpPr/>
          <p:nvPr/>
        </p:nvSpPr>
        <p:spPr>
          <a:xfrm>
            <a:off x="3948807" y="3277692"/>
            <a:ext cx="3023493" cy="592138"/>
          </a:xfrm>
          <a:prstGeom prst="rect">
            <a:avLst/>
          </a:prstGeom>
          <a:noFill/>
          <a:ln/>
        </p:spPr>
        <p:txBody>
          <a:bodyPr wrap="square" lIns="0" tIns="0" rIns="0" bIns="0" rtlCol="0" anchor="t"/>
          <a:lstStyle/>
          <a:p>
            <a:pPr algn="ctr" defTabSz="761970">
              <a:lnSpc>
                <a:spcPts val="2292"/>
              </a:lnSpc>
            </a:pPr>
            <a:r>
              <a:rPr lang="en-US" sz="1417" dirty="0">
                <a:solidFill>
                  <a:srgbClr val="52586B"/>
                </a:solidFill>
                <a:latin typeface="Funnel Sans" pitchFamily="34" charset="0"/>
                <a:ea typeface="Funnel Sans" pitchFamily="34" charset="-122"/>
                <a:cs typeface="Funnel Sans" pitchFamily="34" charset="-120"/>
              </a:rPr>
              <a:t>Important factor in platform selection.</a:t>
            </a:r>
            <a:endParaRPr lang="en-US" sz="1417" dirty="0">
              <a:solidFill>
                <a:prstClr val="black"/>
              </a:solidFill>
              <a:latin typeface="Calibri" panose="020F0502020204030204"/>
            </a:endParaRPr>
          </a:p>
        </p:txBody>
      </p:sp>
      <p:sp>
        <p:nvSpPr>
          <p:cNvPr id="10" name="Text 7"/>
          <p:cNvSpPr/>
          <p:nvPr/>
        </p:nvSpPr>
        <p:spPr>
          <a:xfrm>
            <a:off x="2298204" y="4517529"/>
            <a:ext cx="3023493" cy="610692"/>
          </a:xfrm>
          <a:prstGeom prst="rect">
            <a:avLst/>
          </a:prstGeom>
          <a:noFill/>
          <a:ln/>
        </p:spPr>
        <p:txBody>
          <a:bodyPr wrap="none" lIns="0" tIns="0" rIns="0" bIns="0" rtlCol="0" anchor="t"/>
          <a:lstStyle/>
          <a:p>
            <a:pPr algn="ctr" defTabSz="761970">
              <a:lnSpc>
                <a:spcPts val="4791"/>
              </a:lnSpc>
            </a:pPr>
            <a:r>
              <a:rPr lang="en-US" sz="4791" dirty="0">
                <a:solidFill>
                  <a:srgbClr val="52586B"/>
                </a:solidFill>
                <a:latin typeface="Mona Sans Semi Bold" pitchFamily="34" charset="0"/>
                <a:ea typeface="Mona Sans Semi Bold" pitchFamily="34" charset="-122"/>
                <a:cs typeface="Mona Sans Semi Bold" pitchFamily="34" charset="-120"/>
              </a:rPr>
              <a:t>25%</a:t>
            </a:r>
            <a:endParaRPr lang="en-US" sz="4791" dirty="0">
              <a:solidFill>
                <a:prstClr val="black"/>
              </a:solidFill>
              <a:latin typeface="Calibri" panose="020F0502020204030204"/>
            </a:endParaRPr>
          </a:p>
        </p:txBody>
      </p:sp>
      <p:sp>
        <p:nvSpPr>
          <p:cNvPr id="11" name="Text 8"/>
          <p:cNvSpPr/>
          <p:nvPr/>
        </p:nvSpPr>
        <p:spPr>
          <a:xfrm>
            <a:off x="2653209" y="5359499"/>
            <a:ext cx="2313483" cy="289223"/>
          </a:xfrm>
          <a:prstGeom prst="rect">
            <a:avLst/>
          </a:prstGeom>
          <a:noFill/>
          <a:ln/>
        </p:spPr>
        <p:txBody>
          <a:bodyPr wrap="none" lIns="0" tIns="0" rIns="0" bIns="0" rtlCol="0" anchor="t"/>
          <a:lstStyle/>
          <a:p>
            <a:pPr algn="ctr" defTabSz="761970">
              <a:lnSpc>
                <a:spcPts val="2250"/>
              </a:lnSpc>
            </a:pPr>
            <a:r>
              <a:rPr lang="en-US" sz="1792" dirty="0">
                <a:solidFill>
                  <a:srgbClr val="52586B"/>
                </a:solidFill>
                <a:latin typeface="Mona Sans Semi Bold" pitchFamily="34" charset="0"/>
                <a:ea typeface="Mona Sans Semi Bold" pitchFamily="34" charset="-122"/>
                <a:cs typeface="Mona Sans Semi Bold" pitchFamily="34" charset="-120"/>
              </a:rPr>
              <a:t>Lack of Awareness</a:t>
            </a:r>
            <a:endParaRPr lang="en-US" sz="1792" dirty="0">
              <a:solidFill>
                <a:prstClr val="black"/>
              </a:solidFill>
              <a:latin typeface="Calibri" panose="020F0502020204030204"/>
            </a:endParaRPr>
          </a:p>
        </p:txBody>
      </p:sp>
      <p:sp>
        <p:nvSpPr>
          <p:cNvPr id="12" name="Text 9"/>
          <p:cNvSpPr/>
          <p:nvPr/>
        </p:nvSpPr>
        <p:spPr>
          <a:xfrm>
            <a:off x="2298204" y="5759748"/>
            <a:ext cx="3023493" cy="592138"/>
          </a:xfrm>
          <a:prstGeom prst="rect">
            <a:avLst/>
          </a:prstGeom>
          <a:noFill/>
          <a:ln/>
        </p:spPr>
        <p:txBody>
          <a:bodyPr wrap="square" lIns="0" tIns="0" rIns="0" bIns="0" rtlCol="0" anchor="t"/>
          <a:lstStyle/>
          <a:p>
            <a:pPr algn="ctr" defTabSz="761970">
              <a:lnSpc>
                <a:spcPts val="2292"/>
              </a:lnSpc>
            </a:pPr>
            <a:r>
              <a:rPr lang="en-US" sz="1417" dirty="0">
                <a:solidFill>
                  <a:srgbClr val="52586B"/>
                </a:solidFill>
                <a:latin typeface="Funnel Sans" pitchFamily="34" charset="0"/>
                <a:ea typeface="Funnel Sans" pitchFamily="34" charset="-122"/>
                <a:cs typeface="Funnel Sans" pitchFamily="34" charset="-120"/>
              </a:rPr>
              <a:t>Some unaware that paid VPN options exist.</a:t>
            </a:r>
            <a:endParaRPr lang="en-US" sz="1417" dirty="0">
              <a:solidFill>
                <a:prstClr val="black"/>
              </a:solidFill>
              <a:latin typeface="Calibri" panose="020F0502020204030204"/>
            </a:endParaRPr>
          </a:p>
        </p:txBody>
      </p:sp>
      <p:pic>
        <p:nvPicPr>
          <p:cNvPr id="17" name="Picture 16">
            <a:extLst>
              <a:ext uri="{FF2B5EF4-FFF2-40B4-BE49-F238E27FC236}">
                <a16:creationId xmlns:a16="http://schemas.microsoft.com/office/drawing/2014/main" id="{A5990F69-83DB-34FE-B4FB-DD05356973B7}"/>
              </a:ext>
            </a:extLst>
          </p:cNvPr>
          <p:cNvPicPr>
            <a:picLocks noChangeAspect="1"/>
          </p:cNvPicPr>
          <p:nvPr/>
        </p:nvPicPr>
        <p:blipFill>
          <a:blip r:embed="rId3"/>
          <a:stretch>
            <a:fillRect/>
          </a:stretch>
        </p:blipFill>
        <p:spPr>
          <a:xfrm>
            <a:off x="7051248" y="-1"/>
            <a:ext cx="5140751" cy="68784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06409" y="2496889"/>
            <a:ext cx="4960050" cy="487277"/>
          </a:xfrm>
          <a:prstGeom prst="rect">
            <a:avLst/>
          </a:prstGeom>
          <a:noFill/>
          <a:ln/>
        </p:spPr>
        <p:txBody>
          <a:bodyPr wrap="none" lIns="0" tIns="0" rIns="0" bIns="0" rtlCol="0" anchor="t"/>
          <a:lstStyle/>
          <a:p>
            <a:pPr defTabSz="761970">
              <a:lnSpc>
                <a:spcPts val="4625"/>
              </a:lnSpc>
            </a:pPr>
            <a:r>
              <a:rPr lang="en-US" sz="3200" dirty="0">
                <a:solidFill>
                  <a:srgbClr val="1B1B27"/>
                </a:solidFill>
                <a:latin typeface="Raleway" pitchFamily="34" charset="0"/>
                <a:ea typeface="Raleway" pitchFamily="34" charset="-122"/>
                <a:cs typeface="Raleway" pitchFamily="34" charset="-120"/>
              </a:rPr>
              <a:t>Common Issues </a:t>
            </a:r>
            <a:endParaRPr lang="en-US" sz="3200" dirty="0">
              <a:solidFill>
                <a:prstClr val="black"/>
              </a:solidFill>
              <a:latin typeface="Calibri" panose="020F0502020204030204"/>
            </a:endParaRPr>
          </a:p>
        </p:txBody>
      </p:sp>
      <p:sp>
        <p:nvSpPr>
          <p:cNvPr id="5" name="Text 2"/>
          <p:cNvSpPr/>
          <p:nvPr/>
        </p:nvSpPr>
        <p:spPr>
          <a:xfrm>
            <a:off x="841067" y="3099359"/>
            <a:ext cx="2362696" cy="360164"/>
          </a:xfrm>
          <a:prstGeom prst="rect">
            <a:avLst/>
          </a:prstGeom>
          <a:noFill/>
          <a:ln/>
        </p:spPr>
        <p:txBody>
          <a:bodyPr wrap="none" lIns="0" tIns="0" rIns="0" bIns="0" rtlCol="0" anchor="t"/>
          <a:lstStyle/>
          <a:p>
            <a:pPr marL="342900" indent="-342900" defTabSz="761970">
              <a:lnSpc>
                <a:spcPts val="2292"/>
              </a:lnSpc>
              <a:buFont typeface="Arial" panose="020B0604020202020204" pitchFamily="34" charset="0"/>
              <a:buChar char="•"/>
            </a:pPr>
            <a:r>
              <a:rPr lang="en-US" sz="2000" dirty="0">
                <a:solidFill>
                  <a:srgbClr val="3C3939"/>
                </a:solidFill>
                <a:ea typeface="Raleway" pitchFamily="34" charset="-122"/>
                <a:cs typeface="Raleway" pitchFamily="34" charset="-120"/>
              </a:rPr>
              <a:t>General users:</a:t>
            </a:r>
            <a:endParaRPr lang="en-US" sz="2000" dirty="0">
              <a:solidFill>
                <a:prstClr val="black"/>
              </a:solidFill>
            </a:endParaRPr>
          </a:p>
        </p:txBody>
      </p:sp>
      <p:sp>
        <p:nvSpPr>
          <p:cNvPr id="6" name="Text 3"/>
          <p:cNvSpPr/>
          <p:nvPr/>
        </p:nvSpPr>
        <p:spPr>
          <a:xfrm>
            <a:off x="956266" y="3482587"/>
            <a:ext cx="4702175" cy="302419"/>
          </a:xfrm>
          <a:prstGeom prst="rect">
            <a:avLst/>
          </a:prstGeom>
          <a:noFill/>
          <a:ln/>
        </p:spPr>
        <p:txBody>
          <a:bodyPr wrap="none" lIns="0" tIns="0" rIns="0" bIns="0" rtlCol="0" anchor="t"/>
          <a:lstStyle/>
          <a:p>
            <a:pPr rtl="0"/>
            <a:r>
              <a:rPr lang="en-US" sz="1600" dirty="0"/>
              <a:t>Slow speeds (51.2%), disconnections (40.7%), ads (23.3%)</a:t>
            </a:r>
          </a:p>
        </p:txBody>
      </p:sp>
      <p:sp>
        <p:nvSpPr>
          <p:cNvPr id="8" name="Text 5"/>
          <p:cNvSpPr/>
          <p:nvPr/>
        </p:nvSpPr>
        <p:spPr>
          <a:xfrm>
            <a:off x="6625543" y="2984166"/>
            <a:ext cx="2362696" cy="295275"/>
          </a:xfrm>
          <a:prstGeom prst="rect">
            <a:avLst/>
          </a:prstGeom>
          <a:noFill/>
          <a:ln/>
        </p:spPr>
        <p:txBody>
          <a:bodyPr wrap="none" lIns="0" tIns="0" rIns="0" bIns="0" rtlCol="0" anchor="t"/>
          <a:lstStyle/>
          <a:p>
            <a:pPr marL="342900" indent="-342900" rtl="0">
              <a:buFont typeface="Arial" panose="020B0604020202020204" pitchFamily="34" charset="0"/>
              <a:buChar char="•"/>
            </a:pPr>
            <a:r>
              <a:rPr lang="en-US" sz="2000" dirty="0"/>
              <a:t>Security Aware:</a:t>
            </a:r>
          </a:p>
        </p:txBody>
      </p:sp>
      <p:sp>
        <p:nvSpPr>
          <p:cNvPr id="9" name="Text 6"/>
          <p:cNvSpPr/>
          <p:nvPr/>
        </p:nvSpPr>
        <p:spPr>
          <a:xfrm>
            <a:off x="6960633" y="3342895"/>
            <a:ext cx="4702175" cy="604838"/>
          </a:xfrm>
          <a:prstGeom prst="rect">
            <a:avLst/>
          </a:prstGeom>
          <a:noFill/>
          <a:ln/>
        </p:spPr>
        <p:txBody>
          <a:bodyPr wrap="square" lIns="0" tIns="0" rIns="0" bIns="0" rtlCol="0" anchor="t"/>
          <a:lstStyle/>
          <a:p>
            <a:pPr rtl="0"/>
            <a:r>
              <a:rPr lang="en-US" sz="1600" dirty="0"/>
              <a:t>Weak encryption (68.8%), data logging (93.8%), malware (62.5%)</a:t>
            </a:r>
          </a:p>
        </p:txBody>
      </p:sp>
      <p:pic>
        <p:nvPicPr>
          <p:cNvPr id="4098" name="Picture 2" descr="Forms response chart. Question title: Have you experienced any of the following issues while using a free VPN? (Select all that apply). Number of responses: 86 responses.">
            <a:extLst>
              <a:ext uri="{FF2B5EF4-FFF2-40B4-BE49-F238E27FC236}">
                <a16:creationId xmlns:a16="http://schemas.microsoft.com/office/drawing/2014/main" id="{2BD1EAD0-6A83-DB0C-305F-FAD18D529C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973" r="7170" b="8935"/>
          <a:stretch/>
        </p:blipFill>
        <p:spPr bwMode="auto">
          <a:xfrm>
            <a:off x="1790873" y="4033837"/>
            <a:ext cx="7926004" cy="2539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1940</Words>
  <Application>Microsoft Office PowerPoint</Application>
  <PresentationFormat>Widescreen</PresentationFormat>
  <Paragraphs>155</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Funnel Sans</vt:lpstr>
      <vt:lpstr>Mona Sans Semi Bold</vt:lpstr>
      <vt:lpstr>Raleway</vt:lpstr>
      <vt:lpstr>Roboto</vt:lpstr>
      <vt:lpstr>Wingdings</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Shitil Shetty;Kurudunje Deekshith Shetty</dc:creator>
  <cp:lastModifiedBy>Shetty, Kurudunje Deekshith</cp:lastModifiedBy>
  <cp:revision>12</cp:revision>
  <dcterms:created xsi:type="dcterms:W3CDTF">2025-05-11T00:54:44Z</dcterms:created>
  <dcterms:modified xsi:type="dcterms:W3CDTF">2025-05-12T03:02:26Z</dcterms:modified>
</cp:coreProperties>
</file>